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42"/>
  </p:notesMasterIdLst>
  <p:handoutMasterIdLst>
    <p:handoutMasterId r:id="rId43"/>
  </p:handoutMasterIdLst>
  <p:sldIdLst>
    <p:sldId id="265" r:id="rId3"/>
    <p:sldId id="310" r:id="rId4"/>
    <p:sldId id="320" r:id="rId5"/>
    <p:sldId id="321" r:id="rId6"/>
    <p:sldId id="334" r:id="rId7"/>
    <p:sldId id="322" r:id="rId8"/>
    <p:sldId id="353" r:id="rId9"/>
    <p:sldId id="323" r:id="rId10"/>
    <p:sldId id="324" r:id="rId11"/>
    <p:sldId id="325" r:id="rId12"/>
    <p:sldId id="326" r:id="rId13"/>
    <p:sldId id="328" r:id="rId14"/>
    <p:sldId id="330" r:id="rId15"/>
    <p:sldId id="331" r:id="rId16"/>
    <p:sldId id="332" r:id="rId17"/>
    <p:sldId id="333" r:id="rId18"/>
    <p:sldId id="327" r:id="rId19"/>
    <p:sldId id="335" r:id="rId20"/>
    <p:sldId id="336" r:id="rId21"/>
    <p:sldId id="339" r:id="rId22"/>
    <p:sldId id="354" r:id="rId23"/>
    <p:sldId id="337" r:id="rId24"/>
    <p:sldId id="338" r:id="rId25"/>
    <p:sldId id="342" r:id="rId26"/>
    <p:sldId id="343" r:id="rId27"/>
    <p:sldId id="344" r:id="rId28"/>
    <p:sldId id="345" r:id="rId29"/>
    <p:sldId id="347" r:id="rId30"/>
    <p:sldId id="340" r:id="rId31"/>
    <p:sldId id="355" r:id="rId32"/>
    <p:sldId id="348" r:id="rId33"/>
    <p:sldId id="349" r:id="rId34"/>
    <p:sldId id="350" r:id="rId35"/>
    <p:sldId id="356" r:id="rId36"/>
    <p:sldId id="351" r:id="rId37"/>
    <p:sldId id="352" r:id="rId38"/>
    <p:sldId id="346" r:id="rId39"/>
    <p:sldId id="341" r:id="rId40"/>
    <p:sldId id="329" r:id="rId41"/>
  </p:sldIdLst>
  <p:sldSz cx="12188825" cy="6858000"/>
  <p:notesSz cx="6858000" cy="91440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612" autoAdjust="0"/>
  </p:normalViewPr>
  <p:slideViewPr>
    <p:cSldViewPr showGuides="1">
      <p:cViewPr varScale="1">
        <p:scale>
          <a:sx n="62" d="100"/>
          <a:sy n="62" d="100"/>
        </p:scale>
        <p:origin x="792" y="36"/>
      </p:cViewPr>
      <p:guideLst>
        <p:guide pos="3839"/>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11/18/2013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11/18/2013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session, we will be covering</a:t>
            </a:r>
            <a:r>
              <a:rPr lang="en-US" baseline="0" dirty="0" smtClean="0"/>
              <a:t> an overview of the architecture needed to connect a list to a SQL table, which includes creating a Secure Store Application, understanding the security relationship between SP and your target DB, creating an External Content Type, modifying the auto-created BDC model, and creating the list automatically based on your External Content Type.  There will be demos throughout.</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a:t>
            </a:fld>
            <a:endParaRPr lang="en-US"/>
          </a:p>
        </p:txBody>
      </p:sp>
    </p:spTree>
    <p:extLst>
      <p:ext uri="{BB962C8B-B14F-4D97-AF65-F5344CB8AC3E}">
        <p14:creationId xmlns:p14="http://schemas.microsoft.com/office/powerpoint/2010/main" val="48350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4</a:t>
            </a:fld>
            <a:endParaRPr lang="en-US"/>
          </a:p>
        </p:txBody>
      </p:sp>
    </p:spTree>
    <p:extLst>
      <p:ext uri="{BB962C8B-B14F-4D97-AF65-F5344CB8AC3E}">
        <p14:creationId xmlns:p14="http://schemas.microsoft.com/office/powerpoint/2010/main" val="1069302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SSA will be referred to in the future by the friendly name</a:t>
            </a:r>
            <a:r>
              <a:rPr lang="en-US" baseline="0" dirty="0" smtClean="0"/>
              <a:t> given during creation.  This connection can also be used in InfoPath forms and Data Connections.</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8</a:t>
            </a:fld>
            <a:endParaRPr lang="en-US"/>
          </a:p>
        </p:txBody>
      </p:sp>
    </p:spTree>
    <p:extLst>
      <p:ext uri="{BB962C8B-B14F-4D97-AF65-F5344CB8AC3E}">
        <p14:creationId xmlns:p14="http://schemas.microsoft.com/office/powerpoint/2010/main" val="387179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a:t>
            </a:r>
            <a:r>
              <a:rPr lang="en-US" baseline="0" dirty="0" smtClean="0"/>
              <a:t> also highlight the item and in the ribbon choose Manage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9</a:t>
            </a:fld>
            <a:endParaRPr lang="en-US"/>
          </a:p>
        </p:txBody>
      </p:sp>
    </p:spTree>
    <p:extLst>
      <p:ext uri="{BB962C8B-B14F-4D97-AF65-F5344CB8AC3E}">
        <p14:creationId xmlns:p14="http://schemas.microsoft.com/office/powerpoint/2010/main" val="475666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Check “Map to Identifier” if you’re mapping this column to the given identifier from the database.  If you’d rather map</a:t>
            </a:r>
            <a:r>
              <a:rPr lang="en-US" baseline="0" dirty="0" smtClean="0"/>
              <a:t> it to an Outlook property, leave it unchecked and choose the Office Property at the bottom to map it to – also check “Show in Picker” so users can change it later if desired.</a:t>
            </a:r>
          </a:p>
          <a:p>
            <a:endParaRPr lang="en-US" baseline="0" dirty="0" smtClean="0"/>
          </a:p>
          <a:p>
            <a:r>
              <a:rPr lang="en-US" baseline="0" dirty="0" smtClean="0"/>
              <a:t>Note: on the next page (if you choose to filter results), you can filter results.  If you’re setting a Limit Filter, limiting the # of rows returned, enter a number less than 2000.  Anything more than 2000 and BDC will throttle the results, ending up in not returning anything.  If you need more than 2000 results and still want to limit the # returned, change the default throttling value on the server, which is in Central Admin, under Application Management-&gt;Manage web applications-&gt;General Settings-&gt;</a:t>
            </a:r>
            <a:r>
              <a:rPr lang="en-US" baseline="0" smtClean="0"/>
              <a:t>Resource Throttling</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28</a:t>
            </a:fld>
            <a:endParaRPr lang="en-US"/>
          </a:p>
        </p:txBody>
      </p:sp>
    </p:spTree>
    <p:extLst>
      <p:ext uri="{BB962C8B-B14F-4D97-AF65-F5344CB8AC3E}">
        <p14:creationId xmlns:p14="http://schemas.microsoft.com/office/powerpoint/2010/main" val="5107723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1" y="0"/>
            <a:ext cx="1003039"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effectLst>
                <a:innerShdw blurRad="63500" dist="50800" dir="18900000">
                  <a:prstClr val="black">
                    <a:alpha val="50000"/>
                  </a:prstClr>
                </a:innerShdw>
              </a:effectLst>
            </a:endParaRPr>
          </a:p>
        </p:txBody>
      </p:sp>
      <p:sp>
        <p:nvSpPr>
          <p:cNvPr id="2" name="Title 1"/>
          <p:cNvSpPr>
            <a:spLocks noGrp="1"/>
          </p:cNvSpPr>
          <p:nvPr>
            <p:ph type="ctrTitle"/>
          </p:nvPr>
        </p:nvSpPr>
        <p:spPr>
          <a:xfrm>
            <a:off x="1621114" y="1267486"/>
            <a:ext cx="9645462" cy="4904715"/>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621113" y="685800"/>
            <a:ext cx="8250628" cy="465471"/>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69F63A-630F-44FC-B3B0-D3F2D2BBDDAD}"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864463" y="236416"/>
            <a:ext cx="1046795" cy="365125"/>
          </a:xfrm>
        </p:spPr>
        <p:txBody>
          <a:bodyPr/>
          <a:lstStyle>
            <a:lvl1pPr>
              <a:defRPr sz="1400"/>
            </a:lvl1pPr>
          </a:lstStyle>
          <a:p>
            <a:fld id="{B34DFF2F-3894-409B-8752-0D599579FDC4}" type="slidenum">
              <a:rPr lang="en-US" smtClean="0"/>
              <a:t>‹#›</a:t>
            </a:fld>
            <a:endParaRPr lang="en-US"/>
          </a:p>
        </p:txBody>
      </p:sp>
      <p:grpSp>
        <p:nvGrpSpPr>
          <p:cNvPr id="7" name="Group 6"/>
          <p:cNvGrpSpPr/>
          <p:nvPr/>
        </p:nvGrpSpPr>
        <p:grpSpPr>
          <a:xfrm>
            <a:off x="9954207" y="209550"/>
            <a:ext cx="876073"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06" y="0"/>
            <a:ext cx="12188825" cy="648724"/>
          </a:xfrm>
          <a:prstGeom prst="rect">
            <a:avLst/>
          </a:prstGeom>
          <a:ln>
            <a:solidFill>
              <a:schemeClr val="tx1"/>
            </a:solidFill>
          </a:ln>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7309" y="6248400"/>
            <a:ext cx="2082438" cy="533446"/>
          </a:xfrm>
          <a:prstGeom prst="rect">
            <a:avLst/>
          </a:prstGeom>
          <a:ln>
            <a:solidFill>
              <a:schemeClr val="tx1"/>
            </a:solidFill>
          </a:ln>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0207" y="6396076"/>
            <a:ext cx="4037044" cy="238095"/>
          </a:xfrm>
          <a:prstGeom prst="rect">
            <a:avLst/>
          </a:prstGeom>
          <a:ln>
            <a:solidFill>
              <a:schemeClr val="tx1"/>
            </a:solidFill>
          </a:ln>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8475" y="6219825"/>
            <a:ext cx="2370049" cy="666750"/>
          </a:xfrm>
          <a:prstGeom prst="rect">
            <a:avLst/>
          </a:prstGeom>
        </p:spPr>
      </p:pic>
    </p:spTree>
    <p:extLst>
      <p:ext uri="{BB962C8B-B14F-4D97-AF65-F5344CB8AC3E}">
        <p14:creationId xmlns:p14="http://schemas.microsoft.com/office/powerpoint/2010/main" val="422577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41C87-7AD9-4845-A077-840E4A0F3F06}"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2942" y="6172200"/>
            <a:ext cx="2370049" cy="666750"/>
          </a:xfrm>
          <a:prstGeom prst="rect">
            <a:avLst/>
          </a:prstGeom>
        </p:spPr>
      </p:pic>
    </p:spTree>
    <p:extLst>
      <p:ext uri="{BB962C8B-B14F-4D97-AF65-F5344CB8AC3E}">
        <p14:creationId xmlns:p14="http://schemas.microsoft.com/office/powerpoint/2010/main" val="22183199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41C87-7AD9-4845-A077-840E4A0F3F06}" type="datetimeFigureOut">
              <a:rPr lang="en-US" smtClean="0"/>
              <a:t>11/18/2013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7662" y="6172200"/>
            <a:ext cx="2370049" cy="666750"/>
          </a:xfrm>
          <a:prstGeom prst="rect">
            <a:avLst/>
          </a:prstGeom>
        </p:spPr>
      </p:pic>
    </p:spTree>
    <p:extLst>
      <p:ext uri="{BB962C8B-B14F-4D97-AF65-F5344CB8AC3E}">
        <p14:creationId xmlns:p14="http://schemas.microsoft.com/office/powerpoint/2010/main" val="30688423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25177" y="5257800"/>
            <a:ext cx="9649486"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625177" y="838200"/>
            <a:ext cx="9954207"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F41C87-7AD9-4845-A077-840E4A0F3F06}" type="datetimeFigureOut">
              <a:rPr lang="en-US" smtClean="0"/>
              <a:t>11/18/2013</a:t>
            </a:fld>
            <a:endParaRPr lang="en-US"/>
          </a:p>
        </p:txBody>
      </p:sp>
      <p:sp>
        <p:nvSpPr>
          <p:cNvPr id="10" name="Slide Number Placeholder 9"/>
          <p:cNvSpPr>
            <a:spLocks noGrp="1"/>
          </p:cNvSpPr>
          <p:nvPr>
            <p:ph type="sldNum" sz="quarter" idx="11"/>
          </p:nvPr>
        </p:nvSpPr>
        <p:spPr/>
        <p:txBody>
          <a:bodyPr/>
          <a:lstStyle/>
          <a:p>
            <a:fld id="{2A013F82-EE5E-44EE-A61D-E31C6657F26F}"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475" y="6219825"/>
            <a:ext cx="2370049" cy="666750"/>
          </a:xfrm>
          <a:prstGeom prst="rect">
            <a:avLst/>
          </a:prstGeom>
        </p:spPr>
      </p:pic>
    </p:spTree>
    <p:extLst>
      <p:ext uri="{BB962C8B-B14F-4D97-AF65-F5344CB8AC3E}">
        <p14:creationId xmlns:p14="http://schemas.microsoft.com/office/powerpoint/2010/main" val="22337680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5176" y="4484080"/>
            <a:ext cx="9649488"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625177" y="5257800"/>
            <a:ext cx="9649486"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03F41C87-7AD9-4845-A077-840E4A0F3F06}" type="datetimeFigureOut">
              <a:rPr lang="en-US" smtClean="0"/>
              <a:t>11/18/2013</a:t>
            </a:fld>
            <a:endParaRPr lang="en-US"/>
          </a:p>
        </p:txBody>
      </p:sp>
      <p:sp>
        <p:nvSpPr>
          <p:cNvPr id="20" name="Slide Number Placeholder 19"/>
          <p:cNvSpPr>
            <a:spLocks noGrp="1"/>
          </p:cNvSpPr>
          <p:nvPr>
            <p:ph type="sldNum" sz="quarter" idx="11"/>
          </p:nvPr>
        </p:nvSpPr>
        <p:spPr/>
        <p:txBody>
          <a:bodyPr/>
          <a:lstStyle/>
          <a:p>
            <a:fld id="{2A013F82-EE5E-44EE-A61D-E31C6657F26F}"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475" y="6219825"/>
            <a:ext cx="2370049" cy="666750"/>
          </a:xfrm>
          <a:prstGeom prst="rect">
            <a:avLst/>
          </a:prstGeom>
        </p:spPr>
      </p:pic>
    </p:spTree>
    <p:extLst>
      <p:ext uri="{BB962C8B-B14F-4D97-AF65-F5344CB8AC3E}">
        <p14:creationId xmlns:p14="http://schemas.microsoft.com/office/powerpoint/2010/main" val="39713337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03F41C87-7AD9-4845-A077-840E4A0F3F06}" type="datetimeFigureOut">
              <a:rPr lang="en-US" smtClean="0"/>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
        <p:nvSpPr>
          <p:cNvPr id="9" name="Content Placeholder 8"/>
          <p:cNvSpPr>
            <a:spLocks noGrp="1"/>
          </p:cNvSpPr>
          <p:nvPr>
            <p:ph sz="quarter" idx="13"/>
          </p:nvPr>
        </p:nvSpPr>
        <p:spPr>
          <a:xfrm>
            <a:off x="1621114" y="841248"/>
            <a:ext cx="4973041"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801364" y="841248"/>
            <a:ext cx="4973041"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378" y="6219825"/>
            <a:ext cx="2370049" cy="666750"/>
          </a:xfrm>
          <a:prstGeom prst="rect">
            <a:avLst/>
          </a:prstGeom>
        </p:spPr>
      </p:pic>
    </p:spTree>
    <p:extLst>
      <p:ext uri="{BB962C8B-B14F-4D97-AF65-F5344CB8AC3E}">
        <p14:creationId xmlns:p14="http://schemas.microsoft.com/office/powerpoint/2010/main" val="19078892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625176" y="841248"/>
            <a:ext cx="4977104"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805428" y="841248"/>
            <a:ext cx="4979059"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3F41C87-7AD9-4845-A077-840E4A0F3F06}" type="datetimeFigureOut">
              <a:rPr lang="en-US" smtClean="0"/>
              <a:t>11/18/2013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sp>
        <p:nvSpPr>
          <p:cNvPr id="11" name="Content Placeholder 10"/>
          <p:cNvSpPr>
            <a:spLocks noGrp="1"/>
          </p:cNvSpPr>
          <p:nvPr>
            <p:ph sz="quarter" idx="13"/>
          </p:nvPr>
        </p:nvSpPr>
        <p:spPr>
          <a:xfrm>
            <a:off x="1621114" y="1380744"/>
            <a:ext cx="4973041"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6801364" y="1380743"/>
            <a:ext cx="4973041"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7662" y="6191250"/>
            <a:ext cx="2370049" cy="666750"/>
          </a:xfrm>
          <a:prstGeom prst="rect">
            <a:avLst/>
          </a:prstGeom>
        </p:spPr>
      </p:pic>
    </p:spTree>
    <p:extLst>
      <p:ext uri="{BB962C8B-B14F-4D97-AF65-F5344CB8AC3E}">
        <p14:creationId xmlns:p14="http://schemas.microsoft.com/office/powerpoint/2010/main" val="11685980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F41C87-7AD9-4845-A077-840E4A0F3F06}" type="datetimeFigureOut">
              <a:rPr lang="en-US" smtClean="0"/>
              <a:t>11/18/2013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6089" y="6179457"/>
            <a:ext cx="2370049" cy="666750"/>
          </a:xfrm>
          <a:prstGeom prst="rect">
            <a:avLst/>
          </a:prstGeom>
        </p:spPr>
      </p:pic>
    </p:spTree>
    <p:extLst>
      <p:ext uri="{BB962C8B-B14F-4D97-AF65-F5344CB8AC3E}">
        <p14:creationId xmlns:p14="http://schemas.microsoft.com/office/powerpoint/2010/main" val="1137667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3F41C87-7AD9-4845-A077-840E4A0F3F06}" type="datetimeFigureOut">
              <a:rPr lang="en-US" smtClean="0"/>
              <a:t>11/18/2013</a:t>
            </a:fld>
            <a:endParaRPr lang="en-US"/>
          </a:p>
        </p:txBody>
      </p:sp>
      <p:sp>
        <p:nvSpPr>
          <p:cNvPr id="6" name="Slide Number Placeholder 5"/>
          <p:cNvSpPr>
            <a:spLocks noGrp="1"/>
          </p:cNvSpPr>
          <p:nvPr>
            <p:ph type="sldNum" sz="quarter" idx="11"/>
          </p:nvPr>
        </p:nvSpPr>
        <p:spPr/>
        <p:txBody>
          <a:bodyPr/>
          <a:lstStyle/>
          <a:p>
            <a:fld id="{2A013F82-EE5E-44EE-A61D-E31C6657F26F}"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7662" y="6219825"/>
            <a:ext cx="2370049" cy="666750"/>
          </a:xfrm>
          <a:prstGeom prst="rect">
            <a:avLst/>
          </a:prstGeom>
        </p:spPr>
      </p:pic>
    </p:spTree>
    <p:extLst>
      <p:ext uri="{BB962C8B-B14F-4D97-AF65-F5344CB8AC3E}">
        <p14:creationId xmlns:p14="http://schemas.microsoft.com/office/powerpoint/2010/main" val="17382948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18017" y="395287"/>
            <a:ext cx="4010039"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7618017" y="1557338"/>
            <a:ext cx="4010039"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1218883" y="381000"/>
            <a:ext cx="6399133"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03F41C87-7AD9-4845-A077-840E4A0F3F06}" type="datetimeFigureOut">
              <a:rPr lang="en-US" smtClean="0"/>
              <a:t>11/18/2013</a:t>
            </a:fld>
            <a:endParaRPr lang="en-US"/>
          </a:p>
        </p:txBody>
      </p:sp>
      <p:sp>
        <p:nvSpPr>
          <p:cNvPr id="10" name="Slide Number Placeholder 9"/>
          <p:cNvSpPr>
            <a:spLocks noGrp="1"/>
          </p:cNvSpPr>
          <p:nvPr>
            <p:ph type="sldNum" sz="quarter" idx="15"/>
          </p:nvPr>
        </p:nvSpPr>
        <p:spPr/>
        <p:txBody>
          <a:bodyPr/>
          <a:lstStyle/>
          <a:p>
            <a:fld id="{2A013F82-EE5E-44EE-A61D-E31C6657F26F}"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7662" y="6219825"/>
            <a:ext cx="2370049" cy="666750"/>
          </a:xfrm>
          <a:prstGeom prst="rect">
            <a:avLst/>
          </a:prstGeom>
        </p:spPr>
      </p:pic>
    </p:spTree>
    <p:extLst>
      <p:ext uri="{BB962C8B-B14F-4D97-AF65-F5344CB8AC3E}">
        <p14:creationId xmlns:p14="http://schemas.microsoft.com/office/powerpoint/2010/main" val="24543741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5177" y="4624754"/>
            <a:ext cx="7313295"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64840" y="381000"/>
            <a:ext cx="7821163"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625177" y="5029200"/>
            <a:ext cx="5383398"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11/18/2013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9236" y="6219825"/>
            <a:ext cx="2370049" cy="666750"/>
          </a:xfrm>
          <a:prstGeom prst="rect">
            <a:avLst/>
          </a:prstGeom>
        </p:spPr>
      </p:pic>
    </p:spTree>
    <p:extLst>
      <p:ext uri="{BB962C8B-B14F-4D97-AF65-F5344CB8AC3E}">
        <p14:creationId xmlns:p14="http://schemas.microsoft.com/office/powerpoint/2010/main" val="3573984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304721"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effectLst>
                <a:innerShdw blurRad="63500" dist="50800" dir="18900000">
                  <a:prstClr val="black">
                    <a:alpha val="50000"/>
                  </a:prstClr>
                </a:innerShdw>
              </a:effectLst>
            </a:endParaRPr>
          </a:p>
        </p:txBody>
      </p:sp>
      <p:sp>
        <p:nvSpPr>
          <p:cNvPr id="13" name="Rectangle 12"/>
          <p:cNvSpPr/>
          <p:nvPr/>
        </p:nvSpPr>
        <p:spPr>
          <a:xfrm>
            <a:off x="0" y="0"/>
            <a:ext cx="304721"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625177" y="5257800"/>
            <a:ext cx="9649486" cy="889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625177" y="838200"/>
            <a:ext cx="9954207"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679136" y="6553200"/>
            <a:ext cx="9547913"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11579384" y="5740401"/>
            <a:ext cx="507868"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2A013F82-EE5E-44EE-A61D-E31C6657F26F}" type="slidenum">
              <a:rPr lang="en-US" smtClean="0"/>
              <a:pPr/>
              <a:t>‹#›</a:t>
            </a:fld>
            <a:endParaRPr lang="en-US"/>
          </a:p>
        </p:txBody>
      </p:sp>
      <p:sp>
        <p:nvSpPr>
          <p:cNvPr id="16" name="Freeform 5"/>
          <p:cNvSpPr>
            <a:spLocks/>
          </p:cNvSpPr>
          <p:nvPr/>
        </p:nvSpPr>
        <p:spPr bwMode="auto">
          <a:xfrm>
            <a:off x="11268316" y="5715000"/>
            <a:ext cx="323765"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 name="Date Placeholder 3"/>
          <p:cNvSpPr>
            <a:spLocks noGrp="1"/>
          </p:cNvSpPr>
          <p:nvPr>
            <p:ph type="dt" sz="half" idx="2"/>
          </p:nvPr>
        </p:nvSpPr>
        <p:spPr>
          <a:xfrm rot="16200000">
            <a:off x="-1160620" y="4783056"/>
            <a:ext cx="2625969" cy="304721"/>
          </a:xfrm>
          <a:prstGeom prst="rect">
            <a:avLst/>
          </a:prstGeom>
        </p:spPr>
        <p:txBody>
          <a:bodyPr vert="horz" lIns="91440" tIns="45720" rIns="91440" bIns="45720" rtlCol="0" anchor="ctr"/>
          <a:lstStyle>
            <a:lvl1pPr algn="l">
              <a:defRPr sz="1200">
                <a:solidFill>
                  <a:srgbClr val="FFFFFF"/>
                </a:solidFill>
              </a:defRPr>
            </a:lvl1pPr>
          </a:lstStyle>
          <a:p>
            <a:fld id="{03F41C87-7AD9-4845-A077-840E4A0F3F06}" type="datetimeFigureOut">
              <a:rPr lang="en-US" smtClean="0"/>
              <a:pPr/>
              <a:t>11/18/2013</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88825" cy="625078"/>
          </a:xfrm>
          <a:prstGeom prst="rect">
            <a:avLst/>
          </a:prstGeom>
          <a:ln>
            <a:solidFill>
              <a:schemeClr val="tx1"/>
            </a:solidFill>
          </a:ln>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07868" y="6248400"/>
            <a:ext cx="2082438" cy="533446"/>
          </a:xfrm>
          <a:prstGeom prst="rect">
            <a:avLst/>
          </a:prstGeom>
          <a:ln>
            <a:solidFill>
              <a:schemeClr val="tx1"/>
            </a:solidFill>
          </a:ln>
        </p:spPr>
      </p:pic>
      <p:pic>
        <p:nvPicPr>
          <p:cNvPr id="9" name="Picture 8"/>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024310" y="6396076"/>
            <a:ext cx="4037044" cy="238095"/>
          </a:xfrm>
          <a:prstGeom prst="rect">
            <a:avLst/>
          </a:prstGeom>
          <a:ln>
            <a:solidFill>
              <a:schemeClr val="tx1"/>
            </a:solidFill>
          </a:ln>
        </p:spPr>
      </p:pic>
      <p:pic>
        <p:nvPicPr>
          <p:cNvPr id="14" name="Picture 13"/>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668475" y="6219825"/>
            <a:ext cx="2370049" cy="666750"/>
          </a:xfrm>
          <a:prstGeom prst="rect">
            <a:avLst/>
          </a:prstGeom>
        </p:spPr>
      </p:pic>
    </p:spTree>
    <p:extLst>
      <p:ext uri="{BB962C8B-B14F-4D97-AF65-F5344CB8AC3E}">
        <p14:creationId xmlns:p14="http://schemas.microsoft.com/office/powerpoint/2010/main" val="2400595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msdn.microsoft.com/en-us/library/ff464422(v=office.14).aspx" TargetMode="External"/><Relationship Id="rId7" Type="http://schemas.openxmlformats.org/officeDocument/2006/relationships/hyperlink" Target="mailto:eric@oszakiewski.net" TargetMode="External"/><Relationship Id="rId2" Type="http://schemas.openxmlformats.org/officeDocument/2006/relationships/hyperlink" Target="http://msdn.microsoft.com/en-us/library/ee554863(v=office.14).aspx" TargetMode="External"/><Relationship Id="rId1" Type="http://schemas.openxmlformats.org/officeDocument/2006/relationships/slideLayout" Target="../slideLayouts/slideLayout2.xml"/><Relationship Id="rId6" Type="http://schemas.openxmlformats.org/officeDocument/2006/relationships/hyperlink" Target="http://eoszak.me/speric" TargetMode="External"/><Relationship Id="rId5" Type="http://schemas.openxmlformats.org/officeDocument/2006/relationships/hyperlink" Target="http://eoszak.me/spsatpres" TargetMode="External"/><Relationship Id="rId4" Type="http://schemas.openxmlformats.org/officeDocument/2006/relationships/hyperlink" Target="http://eoszak.me/11gUsP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65214" y="1828800"/>
            <a:ext cx="8915398" cy="2895600"/>
          </a:xfrm>
        </p:spPr>
        <p:txBody>
          <a:bodyPr/>
          <a:lstStyle/>
          <a:p>
            <a:r>
              <a:rPr lang="en-US" sz="6600" dirty="0" smtClean="0"/>
              <a:t>Connecting a SharePoint list to a SQL table for CRUD ops</a:t>
            </a:r>
            <a:endParaRPr lang="en-US" sz="6600" dirty="0"/>
          </a:p>
        </p:txBody>
      </p:sp>
      <p:sp>
        <p:nvSpPr>
          <p:cNvPr id="4" name="Subtitle 3"/>
          <p:cNvSpPr>
            <a:spLocks noGrp="1"/>
          </p:cNvSpPr>
          <p:nvPr>
            <p:ph type="subTitle" idx="1"/>
          </p:nvPr>
        </p:nvSpPr>
        <p:spPr>
          <a:xfrm>
            <a:off x="1621113" y="685800"/>
            <a:ext cx="8250628" cy="838200"/>
          </a:xfrm>
        </p:spPr>
        <p:txBody>
          <a:bodyPr>
            <a:normAutofit fontScale="70000" lnSpcReduction="20000"/>
          </a:bodyPr>
          <a:lstStyle/>
          <a:p>
            <a:r>
              <a:rPr lang="it-IT" dirty="0" smtClean="0"/>
              <a:t>Eric J. Oszakiewski</a:t>
            </a:r>
          </a:p>
          <a:p>
            <a:r>
              <a:rPr lang="it-IT" dirty="0" smtClean="0"/>
              <a:t>MCTS: SharePoint Application Development</a:t>
            </a:r>
            <a:br>
              <a:rPr lang="it-IT" dirty="0" smtClean="0"/>
            </a:br>
            <a:r>
              <a:rPr lang="it-IT" dirty="0" smtClean="0"/>
              <a:t>SharePoint Configuration</a:t>
            </a:r>
          </a:p>
          <a:p>
            <a:endParaRPr lang="it-IT" dirty="0"/>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p:txBody>
          <a:bodyPr/>
          <a:lstStyle/>
          <a:p>
            <a:r>
              <a:rPr lang="en-US" dirty="0" smtClean="0"/>
              <a:t>NOTE: You may be prompted to create a Key if you have not already.  Follow the on-screen prompts to create the key before proceeding.</a:t>
            </a:r>
          </a:p>
          <a:p>
            <a:r>
              <a:rPr lang="en-US" dirty="0" smtClean="0"/>
              <a:t>In the ribbon, under Manage Target Applications, click New</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012" y="3581400"/>
            <a:ext cx="4461202" cy="145732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8812" y="3581400"/>
            <a:ext cx="3915321" cy="1524213"/>
          </a:xfrm>
          <a:prstGeom prst="rect">
            <a:avLst/>
          </a:prstGeom>
        </p:spPr>
      </p:pic>
      <p:sp>
        <p:nvSpPr>
          <p:cNvPr id="4" name="Up Arrow 3"/>
          <p:cNvSpPr/>
          <p:nvPr/>
        </p:nvSpPr>
        <p:spPr>
          <a:xfrm>
            <a:off x="1126497" y="5448193"/>
            <a:ext cx="3810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7085012" y="5448193"/>
            <a:ext cx="3810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058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par>
                                <p:cTn id="15" presetID="1" presetClass="entr" presetSubtype="0" fill="hold" grpId="1"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par>
                          <p:cTn id="19" fill="hold">
                            <p:stCondLst>
                              <p:cond delay="1000"/>
                            </p:stCondLst>
                            <p:childTnLst>
                              <p:par>
                                <p:cTn id="20" presetID="64" presetClass="path" presetSubtype="0" accel="50000" decel="50000" fill="hold" grpId="0" nodeType="afterEffect">
                                  <p:stCondLst>
                                    <p:cond delay="0"/>
                                  </p:stCondLst>
                                  <p:childTnLst>
                                    <p:animMotion origin="layout" path="M -1.06799E-6 -4.44444E-6 L -0.00195 -0.13333 " pathEditMode="relative" rAng="0" ptsTypes="AA">
                                      <p:cBhvr>
                                        <p:cTn id="21" dur="2000" fill="hold"/>
                                        <p:tgtEl>
                                          <p:spTgt spid="4"/>
                                        </p:tgtEl>
                                        <p:attrNameLst>
                                          <p:attrName>ppt_x</p:attrName>
                                          <p:attrName>ppt_y</p:attrName>
                                        </p:attrNameLst>
                                      </p:cBhvr>
                                      <p:rCtr x="-104" y="-6667"/>
                                    </p:animMotion>
                                  </p:childTnLst>
                                </p:cTn>
                              </p:par>
                              <p:par>
                                <p:cTn id="22" presetID="64" presetClass="path" presetSubtype="0" accel="50000" decel="50000" fill="hold" grpId="0" nodeType="withEffect">
                                  <p:stCondLst>
                                    <p:cond delay="0"/>
                                  </p:stCondLst>
                                  <p:childTnLst>
                                    <p:animMotion origin="layout" path="M -2.34436E-7 -4.44444E-6 L -0.00313 -0.12222 " pathEditMode="relative" rAng="0" ptsTypes="AA">
                                      <p:cBhvr>
                                        <p:cTn id="23" dur="2000" fill="hold"/>
                                        <p:tgtEl>
                                          <p:spTgt spid="8"/>
                                        </p:tgtEl>
                                        <p:attrNameLst>
                                          <p:attrName>ppt_x</p:attrName>
                                          <p:attrName>ppt_y</p:attrName>
                                        </p:attrNameLst>
                                      </p:cBhvr>
                                      <p:rCtr x="-156" y="-611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8" grpId="0" animBg="1"/>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a:xfrm>
            <a:off x="1522413" y="1752601"/>
            <a:ext cx="9134391" cy="4800600"/>
          </a:xfrm>
        </p:spPr>
        <p:txBody>
          <a:bodyPr>
            <a:normAutofit/>
          </a:bodyPr>
          <a:lstStyle/>
          <a:p>
            <a:pPr marL="0" indent="0">
              <a:buNone/>
            </a:pPr>
            <a:r>
              <a:rPr lang="en-US" sz="2900" dirty="0" smtClean="0"/>
              <a:t>Target Application Settings</a:t>
            </a:r>
          </a:p>
          <a:p>
            <a:r>
              <a:rPr lang="en-US" sz="2900" dirty="0" smtClean="0"/>
              <a:t>Application ID</a:t>
            </a:r>
          </a:p>
          <a:p>
            <a:pPr lvl="1"/>
            <a:r>
              <a:rPr lang="en-US" sz="2000" dirty="0" smtClean="0"/>
              <a:t>Unique Identifier, but can be anything you want (text, numbers, both, no spaces)</a:t>
            </a:r>
          </a:p>
          <a:p>
            <a:pPr lvl="1"/>
            <a:r>
              <a:rPr lang="en-US" sz="2000" dirty="0" smtClean="0"/>
              <a:t>Cannot be changed after creating target application</a:t>
            </a:r>
          </a:p>
          <a:p>
            <a:r>
              <a:rPr lang="en-US" sz="2900" dirty="0" smtClean="0"/>
              <a:t>Display Name</a:t>
            </a:r>
          </a:p>
          <a:p>
            <a:pPr lvl="1"/>
            <a:r>
              <a:rPr lang="en-US" sz="2000" dirty="0" smtClean="0"/>
              <a:t>Friendly name (spaces ok) to identify the connection</a:t>
            </a:r>
          </a:p>
        </p:txBody>
      </p:sp>
    </p:spTree>
    <p:extLst>
      <p:ext uri="{BB962C8B-B14F-4D97-AF65-F5344CB8AC3E}">
        <p14:creationId xmlns:p14="http://schemas.microsoft.com/office/powerpoint/2010/main" val="1468535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a:xfrm>
            <a:off x="1522413" y="990600"/>
            <a:ext cx="10058399" cy="4800600"/>
          </a:xfrm>
        </p:spPr>
        <p:txBody>
          <a:bodyPr>
            <a:normAutofit fontScale="92500" lnSpcReduction="10000"/>
          </a:bodyPr>
          <a:lstStyle/>
          <a:p>
            <a:pPr marL="0" indent="0">
              <a:buNone/>
            </a:pPr>
            <a:r>
              <a:rPr lang="en-US" sz="2900" dirty="0" smtClean="0"/>
              <a:t>Target Application Settings</a:t>
            </a:r>
          </a:p>
          <a:p>
            <a:r>
              <a:rPr lang="en-US" sz="2900" dirty="0"/>
              <a:t>Contact E-mail</a:t>
            </a:r>
          </a:p>
          <a:p>
            <a:pPr lvl="1"/>
            <a:r>
              <a:rPr lang="en-US" dirty="0"/>
              <a:t>Primary contact for this application</a:t>
            </a:r>
          </a:p>
          <a:p>
            <a:r>
              <a:rPr lang="en-US" sz="2900" dirty="0"/>
              <a:t>Application </a:t>
            </a:r>
            <a:r>
              <a:rPr lang="en-US" sz="2900" dirty="0" smtClean="0"/>
              <a:t>Type</a:t>
            </a:r>
            <a:endParaRPr lang="en-US" sz="2900" dirty="0"/>
          </a:p>
          <a:p>
            <a:pPr lvl="1"/>
            <a:r>
              <a:rPr lang="en-US" dirty="0"/>
              <a:t>Individual </a:t>
            </a:r>
            <a:r>
              <a:rPr lang="en-US" dirty="0" smtClean="0"/>
              <a:t>Ticket – used for mapping each individual to a unique set of credentials on the external system, and can issue tickets that can be redeemed later.</a:t>
            </a:r>
            <a:endParaRPr lang="en-US" dirty="0"/>
          </a:p>
          <a:p>
            <a:pPr lvl="1"/>
            <a:r>
              <a:rPr lang="en-US" dirty="0"/>
              <a:t>Individual </a:t>
            </a:r>
            <a:r>
              <a:rPr lang="en-US" dirty="0" smtClean="0"/>
              <a:t>Restricted – same as individual ticket but has restricted access to the calling context.  Recommended for SharePoint Online.</a:t>
            </a:r>
            <a:endParaRPr lang="en-US" dirty="0"/>
          </a:p>
          <a:p>
            <a:pPr lvl="1"/>
            <a:r>
              <a:rPr lang="en-US" dirty="0" smtClean="0"/>
              <a:t>Individual – you only have one person who will be accessing this data</a:t>
            </a:r>
            <a:endParaRPr lang="en-US" dirty="0"/>
          </a:p>
          <a:p>
            <a:pPr lvl="1"/>
            <a:r>
              <a:rPr lang="en-US" dirty="0"/>
              <a:t>Group </a:t>
            </a:r>
            <a:r>
              <a:rPr lang="en-US" dirty="0" smtClean="0"/>
              <a:t>Ticket</a:t>
            </a:r>
            <a:r>
              <a:rPr lang="en-US" dirty="0"/>
              <a:t> </a:t>
            </a:r>
            <a:r>
              <a:rPr lang="en-US" dirty="0" smtClean="0"/>
              <a:t>- used </a:t>
            </a:r>
            <a:r>
              <a:rPr lang="en-US" dirty="0"/>
              <a:t>for mapping </a:t>
            </a:r>
            <a:r>
              <a:rPr lang="en-US" dirty="0" smtClean="0"/>
              <a:t>all members of one or more groups to </a:t>
            </a:r>
            <a:r>
              <a:rPr lang="en-US" dirty="0"/>
              <a:t>a unique set of credentials on the external </a:t>
            </a:r>
            <a:r>
              <a:rPr lang="en-US" dirty="0" smtClean="0"/>
              <a:t>system, </a:t>
            </a:r>
            <a:r>
              <a:rPr lang="en-US" dirty="0"/>
              <a:t>and can issue tickets that can be redeemed later</a:t>
            </a:r>
          </a:p>
          <a:p>
            <a:pPr lvl="1"/>
            <a:r>
              <a:rPr lang="en-US" dirty="0"/>
              <a:t>Group </a:t>
            </a:r>
            <a:r>
              <a:rPr lang="en-US" dirty="0" smtClean="0"/>
              <a:t>Restricted - </a:t>
            </a:r>
            <a:r>
              <a:rPr lang="en-US" dirty="0"/>
              <a:t>same as </a:t>
            </a:r>
            <a:r>
              <a:rPr lang="en-US" dirty="0" smtClean="0"/>
              <a:t>group ticket but </a:t>
            </a:r>
            <a:r>
              <a:rPr lang="en-US" dirty="0"/>
              <a:t>has restricted access to the calling context.  Recommended for SharePoint Online</a:t>
            </a:r>
          </a:p>
          <a:p>
            <a:pPr lvl="1"/>
            <a:r>
              <a:rPr lang="en-US" dirty="0" smtClean="0"/>
              <a:t>Group – you have more than one person who will be accessing this data</a:t>
            </a:r>
          </a:p>
          <a:p>
            <a:pPr lvl="1"/>
            <a:r>
              <a:rPr lang="en-US" dirty="0" smtClean="0"/>
              <a:t>Cannot be changed after creating target application</a:t>
            </a:r>
            <a:endParaRPr lang="en-US" dirty="0"/>
          </a:p>
        </p:txBody>
      </p:sp>
    </p:spTree>
    <p:extLst>
      <p:ext uri="{BB962C8B-B14F-4D97-AF65-F5344CB8AC3E}">
        <p14:creationId xmlns:p14="http://schemas.microsoft.com/office/powerpoint/2010/main" val="3194545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a:xfrm>
            <a:off x="1522413" y="1752601"/>
            <a:ext cx="9134391" cy="4800600"/>
          </a:xfrm>
        </p:spPr>
        <p:txBody>
          <a:bodyPr>
            <a:normAutofit/>
          </a:bodyPr>
          <a:lstStyle/>
          <a:p>
            <a:pPr marL="0" indent="0">
              <a:buNone/>
            </a:pPr>
            <a:r>
              <a:rPr lang="en-US" sz="2900" dirty="0" smtClean="0"/>
              <a:t>Target Application Settings</a:t>
            </a:r>
          </a:p>
          <a:p>
            <a:r>
              <a:rPr lang="en-US" sz="2900" dirty="0" smtClean="0"/>
              <a:t>Target Application Page URL</a:t>
            </a:r>
          </a:p>
          <a:p>
            <a:pPr lvl="1"/>
            <a:r>
              <a:rPr lang="en-US" sz="2400" dirty="0" smtClean="0"/>
              <a:t>Custom login page</a:t>
            </a:r>
          </a:p>
          <a:p>
            <a:pPr lvl="1"/>
            <a:r>
              <a:rPr lang="en-US" sz="2400" dirty="0" smtClean="0"/>
              <a:t>Disabled for any Group type selected</a:t>
            </a:r>
          </a:p>
          <a:p>
            <a:r>
              <a:rPr lang="en-US" sz="2900" dirty="0" smtClean="0"/>
              <a:t>Display Name</a:t>
            </a:r>
          </a:p>
          <a:p>
            <a:pPr lvl="1"/>
            <a:r>
              <a:rPr lang="en-US" sz="2400" dirty="0" smtClean="0"/>
              <a:t>Friendly name (spaces ok) to identify the connection</a:t>
            </a:r>
          </a:p>
        </p:txBody>
      </p:sp>
    </p:spTree>
    <p:extLst>
      <p:ext uri="{BB962C8B-B14F-4D97-AF65-F5344CB8AC3E}">
        <p14:creationId xmlns:p14="http://schemas.microsoft.com/office/powerpoint/2010/main" val="3065724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a:xfrm>
            <a:off x="1522413" y="762000"/>
            <a:ext cx="9134391" cy="4800600"/>
          </a:xfrm>
        </p:spPr>
        <p:txBody>
          <a:bodyPr>
            <a:normAutofit/>
          </a:bodyPr>
          <a:lstStyle/>
          <a:p>
            <a:pPr marL="0" indent="0">
              <a:buNone/>
            </a:pPr>
            <a:r>
              <a:rPr lang="en-US" sz="2900" dirty="0" smtClean="0"/>
              <a:t>Credential Fields</a:t>
            </a:r>
          </a:p>
          <a:p>
            <a:r>
              <a:rPr lang="en-US" dirty="0" smtClean="0"/>
              <a:t>Field Name – the internal name of the field you will be referencing (friendly)</a:t>
            </a:r>
          </a:p>
          <a:p>
            <a:r>
              <a:rPr lang="en-US" dirty="0" smtClean="0"/>
              <a:t>Field Type</a:t>
            </a:r>
          </a:p>
          <a:p>
            <a:pPr lvl="1"/>
            <a:r>
              <a:rPr lang="en-US" dirty="0" smtClean="0"/>
              <a:t>Generic- a value that does not fit into any other category</a:t>
            </a:r>
          </a:p>
          <a:p>
            <a:pPr lvl="1"/>
            <a:r>
              <a:rPr lang="en-US" dirty="0" smtClean="0"/>
              <a:t>User Name – non-specific username (windows, SQL, </a:t>
            </a:r>
            <a:r>
              <a:rPr lang="en-US" dirty="0" err="1" smtClean="0"/>
              <a:t>etc</a:t>
            </a:r>
            <a:r>
              <a:rPr lang="en-US" dirty="0" smtClean="0"/>
              <a:t>)</a:t>
            </a:r>
          </a:p>
          <a:p>
            <a:pPr lvl="1"/>
            <a:r>
              <a:rPr lang="en-US" dirty="0" smtClean="0"/>
              <a:t>PIN – a secret word or phrase</a:t>
            </a:r>
          </a:p>
          <a:p>
            <a:pPr lvl="1"/>
            <a:r>
              <a:rPr lang="en-US" dirty="0" smtClean="0"/>
              <a:t>Key – a parameter that determines the functional output of a crypto algorithm or cipher</a:t>
            </a:r>
          </a:p>
          <a:p>
            <a:pPr lvl="1"/>
            <a:r>
              <a:rPr lang="en-US" dirty="0" smtClean="0"/>
              <a:t>Windows User Name</a:t>
            </a:r>
          </a:p>
          <a:p>
            <a:pPr lvl="1"/>
            <a:r>
              <a:rPr lang="en-US" dirty="0" smtClean="0"/>
              <a:t>Windows Password</a:t>
            </a:r>
          </a:p>
          <a:p>
            <a:pPr lvl="1"/>
            <a:r>
              <a:rPr lang="en-US" dirty="0" smtClean="0"/>
              <a:t>Certificate (SP2013)</a:t>
            </a:r>
          </a:p>
          <a:p>
            <a:pPr lvl="1"/>
            <a:r>
              <a:rPr lang="en-US" dirty="0" smtClean="0"/>
              <a:t>Certificate Password (SP2013)</a:t>
            </a:r>
          </a:p>
        </p:txBody>
      </p:sp>
    </p:spTree>
    <p:extLst>
      <p:ext uri="{BB962C8B-B14F-4D97-AF65-F5344CB8AC3E}">
        <p14:creationId xmlns:p14="http://schemas.microsoft.com/office/powerpoint/2010/main" val="1705171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a:xfrm>
            <a:off x="1522413" y="1066800"/>
            <a:ext cx="9134391" cy="4800600"/>
          </a:xfrm>
        </p:spPr>
        <p:txBody>
          <a:bodyPr>
            <a:normAutofit/>
          </a:bodyPr>
          <a:lstStyle/>
          <a:p>
            <a:pPr marL="0" indent="0">
              <a:buNone/>
            </a:pPr>
            <a:r>
              <a:rPr lang="en-US" sz="2900" dirty="0" smtClean="0"/>
              <a:t>Credential fields</a:t>
            </a:r>
          </a:p>
          <a:p>
            <a:r>
              <a:rPr lang="en-US" dirty="0" smtClean="0"/>
              <a:t>Typically will only need username and password</a:t>
            </a:r>
          </a:p>
          <a:p>
            <a:r>
              <a:rPr lang="en-US" dirty="0" smtClean="0"/>
              <a:t>Some application (ex: CRM) may require additional fields</a:t>
            </a:r>
          </a:p>
          <a:p>
            <a:pPr lvl="1"/>
            <a:r>
              <a:rPr lang="en-US" sz="2000" dirty="0" smtClean="0"/>
              <a:t>CRM username</a:t>
            </a:r>
          </a:p>
          <a:p>
            <a:pPr lvl="1"/>
            <a:r>
              <a:rPr lang="en-US" sz="2000" dirty="0" smtClean="0"/>
              <a:t>CRM password (masked)</a:t>
            </a:r>
          </a:p>
          <a:p>
            <a:pPr lvl="1"/>
            <a:r>
              <a:rPr lang="en-US" sz="2000" dirty="0" smtClean="0"/>
              <a:t>CRM system number</a:t>
            </a:r>
          </a:p>
          <a:p>
            <a:pPr lvl="1"/>
            <a:r>
              <a:rPr lang="en-US" sz="2000" dirty="0" smtClean="0"/>
              <a:t>CRM client number</a:t>
            </a:r>
          </a:p>
          <a:p>
            <a:pPr lvl="1"/>
            <a:r>
              <a:rPr lang="en-US" sz="2000" dirty="0" smtClean="0"/>
              <a:t>Language</a:t>
            </a:r>
            <a:endParaRPr lang="en-US" sz="2000" dirty="0"/>
          </a:p>
          <a:p>
            <a:r>
              <a:rPr lang="en-US" dirty="0" smtClean="0"/>
              <a:t>Use Add Field at the top to add/define more fields</a:t>
            </a:r>
          </a:p>
        </p:txBody>
      </p:sp>
    </p:spTree>
    <p:extLst>
      <p:ext uri="{BB962C8B-B14F-4D97-AF65-F5344CB8AC3E}">
        <p14:creationId xmlns:p14="http://schemas.microsoft.com/office/powerpoint/2010/main" val="1032856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a:xfrm>
            <a:off x="1522413" y="1066800"/>
            <a:ext cx="9134391" cy="4800600"/>
          </a:xfrm>
        </p:spPr>
        <p:txBody>
          <a:bodyPr>
            <a:normAutofit/>
          </a:bodyPr>
          <a:lstStyle/>
          <a:p>
            <a:pPr marL="0" indent="0">
              <a:buNone/>
            </a:pPr>
            <a:r>
              <a:rPr lang="en-US" sz="2900" dirty="0" smtClean="0"/>
              <a:t>Membership Settings</a:t>
            </a:r>
          </a:p>
          <a:p>
            <a:r>
              <a:rPr lang="en-US" dirty="0" smtClean="0"/>
              <a:t>Target Application Administrators</a:t>
            </a:r>
          </a:p>
          <a:p>
            <a:pPr lvl="1"/>
            <a:r>
              <a:rPr lang="en-US" sz="2000" dirty="0" smtClean="0"/>
              <a:t>Users who will have the ability to manage these settings, not necessarily the data</a:t>
            </a:r>
          </a:p>
          <a:p>
            <a:pPr lvl="1"/>
            <a:r>
              <a:rPr lang="en-US" sz="2000" dirty="0" smtClean="0"/>
              <a:t>Should be domain admins, farm admins, network admins, etc.</a:t>
            </a:r>
          </a:p>
          <a:p>
            <a:pPr lvl="1"/>
            <a:r>
              <a:rPr lang="en-US" sz="2000" dirty="0" smtClean="0"/>
              <a:t>Separate users with semicolons</a:t>
            </a:r>
          </a:p>
          <a:p>
            <a:r>
              <a:rPr lang="en-US" dirty="0" smtClean="0"/>
              <a:t>Members</a:t>
            </a:r>
          </a:p>
          <a:p>
            <a:pPr lvl="1"/>
            <a:r>
              <a:rPr lang="en-US" sz="2000" dirty="0" smtClean="0"/>
              <a:t>Users/groups mapped to the credentials defined for this application</a:t>
            </a:r>
          </a:p>
          <a:p>
            <a:pPr lvl="1"/>
            <a:r>
              <a:rPr lang="en-US" sz="2000" dirty="0" smtClean="0"/>
              <a:t>Important: ONLY these individuals/groups will be able to access the data! Not even Farm admins can access the data if they’re not included here!</a:t>
            </a:r>
          </a:p>
        </p:txBody>
      </p:sp>
    </p:spTree>
    <p:extLst>
      <p:ext uri="{BB962C8B-B14F-4D97-AF65-F5344CB8AC3E}">
        <p14:creationId xmlns:p14="http://schemas.microsoft.com/office/powerpoint/2010/main" val="955334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Understanding Security Between SharePoint and target DB</a:t>
            </a:r>
            <a:endParaRPr lang="en-US" sz="4800" dirty="0"/>
          </a:p>
        </p:txBody>
      </p:sp>
      <p:sp>
        <p:nvSpPr>
          <p:cNvPr id="4" name="Can 3"/>
          <p:cNvSpPr/>
          <p:nvPr/>
        </p:nvSpPr>
        <p:spPr>
          <a:xfrm>
            <a:off x="7542212" y="2933701"/>
            <a:ext cx="1143000" cy="1524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SQL</a:t>
            </a:r>
            <a:endParaRPr lang="en-US" dirty="0"/>
          </a:p>
        </p:txBody>
      </p:sp>
      <p:sp>
        <p:nvSpPr>
          <p:cNvPr id="5" name="Cube 4"/>
          <p:cNvSpPr/>
          <p:nvPr/>
        </p:nvSpPr>
        <p:spPr>
          <a:xfrm>
            <a:off x="1751012" y="3390901"/>
            <a:ext cx="1676400" cy="838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SharePoint</a:t>
            </a:r>
            <a:endParaRPr lang="en-US" dirty="0"/>
          </a:p>
        </p:txBody>
      </p:sp>
      <p:cxnSp>
        <p:nvCxnSpPr>
          <p:cNvPr id="7" name="Straight Arrow Connector 6"/>
          <p:cNvCxnSpPr>
            <a:stCxn id="5" idx="5"/>
            <a:endCxn id="4" idx="2"/>
          </p:cNvCxnSpPr>
          <p:nvPr/>
        </p:nvCxnSpPr>
        <p:spPr>
          <a:xfrm flipV="1">
            <a:off x="3427412" y="3695700"/>
            <a:ext cx="411480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0" name="Flowchart: Alternate Process 9"/>
          <p:cNvSpPr/>
          <p:nvPr/>
        </p:nvSpPr>
        <p:spPr>
          <a:xfrm>
            <a:off x="3503612" y="685800"/>
            <a:ext cx="1676400" cy="838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SSS</a:t>
            </a:r>
            <a:br>
              <a:rPr lang="en-US" dirty="0" smtClean="0"/>
            </a:br>
            <a:r>
              <a:rPr lang="en-US" dirty="0" smtClean="0"/>
              <a:t>DB username</a:t>
            </a:r>
            <a:br>
              <a:rPr lang="en-US" dirty="0" smtClean="0"/>
            </a:br>
            <a:r>
              <a:rPr lang="en-US" dirty="0" smtClean="0"/>
              <a:t>DB Password</a:t>
            </a:r>
            <a:endParaRPr lang="en-US" dirty="0"/>
          </a:p>
        </p:txBody>
      </p:sp>
      <p:cxnSp>
        <p:nvCxnSpPr>
          <p:cNvPr id="13" name="Straight Arrow Connector 12"/>
          <p:cNvCxnSpPr/>
          <p:nvPr/>
        </p:nvCxnSpPr>
        <p:spPr>
          <a:xfrm flipH="1" flipV="1">
            <a:off x="3427412" y="3962401"/>
            <a:ext cx="4114800" cy="381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Flowchart: Alternate Process 16"/>
          <p:cNvSpPr/>
          <p:nvPr/>
        </p:nvSpPr>
        <p:spPr>
          <a:xfrm>
            <a:off x="5789612" y="4152901"/>
            <a:ext cx="1676400" cy="838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OK to access</a:t>
            </a:r>
            <a:endParaRPr lang="en-US" dirty="0"/>
          </a:p>
        </p:txBody>
      </p:sp>
    </p:spTree>
    <p:extLst>
      <p:ext uri="{BB962C8B-B14F-4D97-AF65-F5344CB8AC3E}">
        <p14:creationId xmlns:p14="http://schemas.microsoft.com/office/powerpoint/2010/main" val="1063437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5535E-6 -1.11111E-6 L -2.55535E-6 0.28889 " pathEditMode="relative" rAng="0" ptsTypes="AA">
                                      <p:cBhvr>
                                        <p:cTn id="6" dur="2000" fill="hold"/>
                                        <p:tgtEl>
                                          <p:spTgt spid="10"/>
                                        </p:tgtEl>
                                        <p:attrNameLst>
                                          <p:attrName>ppt_x</p:attrName>
                                          <p:attrName>ppt_y</p:attrName>
                                        </p:attrNameLst>
                                      </p:cBhvr>
                                      <p:rCtr x="0" y="14444"/>
                                    </p:animMotion>
                                  </p:childTnLst>
                                </p:cTn>
                              </p:par>
                            </p:childTnLst>
                          </p:cTn>
                        </p:par>
                        <p:par>
                          <p:cTn id="7" fill="hold">
                            <p:stCondLst>
                              <p:cond delay="2000"/>
                            </p:stCondLst>
                            <p:childTnLst>
                              <p:par>
                                <p:cTn id="8" presetID="63" presetClass="path" presetSubtype="0" accel="50000" decel="50000" fill="hold" grpId="1" nodeType="afterEffect">
                                  <p:stCondLst>
                                    <p:cond delay="0"/>
                                  </p:stCondLst>
                                  <p:childTnLst>
                                    <p:animMotion origin="layout" path="M -2.55535E-6 0.28889 L 0.17505 0.28889 " pathEditMode="relative" rAng="0" ptsTypes="AA">
                                      <p:cBhvr>
                                        <p:cTn id="9" dur="2000" fill="hold"/>
                                        <p:tgtEl>
                                          <p:spTgt spid="10"/>
                                        </p:tgtEl>
                                        <p:attrNameLst>
                                          <p:attrName>ppt_x</p:attrName>
                                          <p:attrName>ppt_y</p:attrName>
                                        </p:attrNameLst>
                                      </p:cBhvr>
                                      <p:rCtr x="8752" y="0"/>
                                    </p:animMotion>
                                  </p:childTnLst>
                                </p:cTn>
                              </p:par>
                              <p:par>
                                <p:cTn id="10" presetID="10"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4000"/>
                            </p:stCondLst>
                            <p:childTnLst>
                              <p:par>
                                <p:cTn id="14" presetID="10" presetClass="exit" presetSubtype="0" fill="hold" nodeType="afterEffect">
                                  <p:stCondLst>
                                    <p:cond delay="0"/>
                                  </p:stCondLst>
                                  <p:childTnLst>
                                    <p:animEffect transition="out" filter="fad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childTnLst>
                          </p:cTn>
                        </p:par>
                        <p:par>
                          <p:cTn id="17" fill="hold">
                            <p:stCondLst>
                              <p:cond delay="4500"/>
                            </p:stCondLst>
                            <p:childTnLst>
                              <p:par>
                                <p:cTn id="18" presetID="10" presetClass="entr" presetSubtype="0"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xit" presetSubtype="0" fill="hold" grpId="2" nodeType="withEffect">
                                  <p:stCondLst>
                                    <p:cond delay="0"/>
                                  </p:stCondLst>
                                  <p:childTnLst>
                                    <p:animEffect transition="out" filter="fade">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35" presetClass="path" presetSubtype="0" accel="50000" decel="50000" fill="hold" grpId="1" nodeType="withEffect">
                                  <p:stCondLst>
                                    <p:cond delay="0"/>
                                  </p:stCondLst>
                                  <p:childTnLst>
                                    <p:animMotion origin="layout" path="M -1.3962E-6 3.33333E-6 L -0.1938 -0.00556 " pathEditMode="relative" rAng="0" ptsTypes="AA">
                                      <p:cBhvr>
                                        <p:cTn id="29" dur="2000" fill="hold"/>
                                        <p:tgtEl>
                                          <p:spTgt spid="17"/>
                                        </p:tgtEl>
                                        <p:attrNameLst>
                                          <p:attrName>ppt_x</p:attrName>
                                          <p:attrName>ppt_y</p:attrName>
                                        </p:attrNameLst>
                                      </p:cBhvr>
                                      <p:rCtr x="-9690" y="-2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7" grpId="0" animBg="1"/>
      <p:bldP spid="1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Service</a:t>
            </a:r>
            <a:endParaRPr lang="en-US" dirty="0"/>
          </a:p>
        </p:txBody>
      </p:sp>
      <p:sp>
        <p:nvSpPr>
          <p:cNvPr id="14" name="Content Placeholder 13"/>
          <p:cNvSpPr>
            <a:spLocks noGrp="1"/>
          </p:cNvSpPr>
          <p:nvPr>
            <p:ph idx="1"/>
          </p:nvPr>
        </p:nvSpPr>
        <p:spPr>
          <a:xfrm>
            <a:off x="1522413" y="990600"/>
            <a:ext cx="9134391" cy="4800600"/>
          </a:xfrm>
        </p:spPr>
        <p:txBody>
          <a:bodyPr>
            <a:normAutofit/>
          </a:bodyPr>
          <a:lstStyle/>
          <a:p>
            <a:pPr marL="0" indent="0">
              <a:buNone/>
            </a:pPr>
            <a:r>
              <a:rPr lang="en-US" sz="2900" dirty="0" smtClean="0"/>
              <a:t>Set Application Credentials</a:t>
            </a:r>
          </a:p>
          <a:p>
            <a:pPr marL="0" indent="0">
              <a:buNone/>
            </a:pPr>
            <a:endParaRPr lang="en-US" sz="2900"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803" y="2285999"/>
            <a:ext cx="4665306" cy="1524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6412" y="2285892"/>
            <a:ext cx="3915321" cy="1524213"/>
          </a:xfrm>
          <a:prstGeom prst="rect">
            <a:avLst/>
          </a:prstGeom>
        </p:spPr>
      </p:pic>
      <p:sp>
        <p:nvSpPr>
          <p:cNvPr id="6" name="Up Arrow 5"/>
          <p:cNvSpPr/>
          <p:nvPr/>
        </p:nvSpPr>
        <p:spPr>
          <a:xfrm>
            <a:off x="4875212" y="4488179"/>
            <a:ext cx="3810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9599612" y="4419597"/>
            <a:ext cx="3810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1504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 presetClass="entr" presetSubtype="0" fill="hold" grpId="1"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par>
                          <p:cTn id="15" fill="hold">
                            <p:stCondLst>
                              <p:cond delay="500"/>
                            </p:stCondLst>
                            <p:childTnLst>
                              <p:par>
                                <p:cTn id="16" presetID="64" presetClass="path" presetSubtype="0" accel="50000" decel="50000" fill="hold" grpId="0" nodeType="afterEffect">
                                  <p:stCondLst>
                                    <p:cond delay="0"/>
                                  </p:stCondLst>
                                  <p:childTnLst>
                                    <p:animMotion origin="layout" path="M -3.02162E-6 1.85185E-6 L -0.00312 -0.14884 " pathEditMode="relative" rAng="0" ptsTypes="AA">
                                      <p:cBhvr>
                                        <p:cTn id="17" dur="2000" fill="hold"/>
                                        <p:tgtEl>
                                          <p:spTgt spid="6"/>
                                        </p:tgtEl>
                                        <p:attrNameLst>
                                          <p:attrName>ppt_x</p:attrName>
                                          <p:attrName>ppt_y</p:attrName>
                                        </p:attrNameLst>
                                      </p:cBhvr>
                                      <p:rCtr x="-156" y="-7454"/>
                                    </p:animMotion>
                                  </p:childTnLst>
                                </p:cTn>
                              </p:par>
                              <p:par>
                                <p:cTn id="18" presetID="64" presetClass="path" presetSubtype="0" accel="50000" decel="50000" fill="hold" grpId="0" nodeType="withEffect">
                                  <p:stCondLst>
                                    <p:cond delay="0"/>
                                  </p:stCondLst>
                                  <p:childTnLst>
                                    <p:animMotion origin="layout" path="M -3.95936E-6 -4.44444E-6 L -0.00312 -0.15995 " pathEditMode="relative" rAng="0" ptsTypes="AA">
                                      <p:cBhvr>
                                        <p:cTn id="19" dur="2000" fill="hold"/>
                                        <p:tgtEl>
                                          <p:spTgt spid="7"/>
                                        </p:tgtEl>
                                        <p:attrNameLst>
                                          <p:attrName>ppt_x</p:attrName>
                                          <p:attrName>ppt_y</p:attrName>
                                        </p:attrNameLst>
                                      </p:cBhvr>
                                      <p:rCtr x="-156" y="-80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a:xfrm>
            <a:off x="1522413" y="1752601"/>
            <a:ext cx="9134391" cy="4800600"/>
          </a:xfrm>
        </p:spPr>
        <p:txBody>
          <a:bodyPr>
            <a:normAutofit/>
          </a:bodyPr>
          <a:lstStyle/>
          <a:p>
            <a:pPr marL="0" indent="0">
              <a:buNone/>
            </a:pPr>
            <a:r>
              <a:rPr lang="en-US" sz="2900" dirty="0" smtClean="0"/>
              <a:t>Set Credentials</a:t>
            </a:r>
          </a:p>
          <a:p>
            <a:r>
              <a:rPr lang="en-US" dirty="0" smtClean="0"/>
              <a:t>Username – this is the username of the account that will have access to the database.</a:t>
            </a:r>
          </a:p>
          <a:p>
            <a:r>
              <a:rPr lang="en-US" dirty="0" smtClean="0"/>
              <a:t>Password</a:t>
            </a:r>
          </a:p>
          <a:p>
            <a:r>
              <a:rPr lang="en-US" dirty="0" smtClean="0"/>
              <a:t>Confirm Password</a:t>
            </a:r>
          </a:p>
        </p:txBody>
      </p:sp>
    </p:spTree>
    <p:extLst>
      <p:ext uri="{BB962C8B-B14F-4D97-AF65-F5344CB8AC3E}">
        <p14:creationId xmlns:p14="http://schemas.microsoft.com/office/powerpoint/2010/main" val="4272866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Effect transition="in" filter="fade">
                                      <p:cBhvr>
                                        <p:cTn id="15" dur="500"/>
                                        <p:tgtEl>
                                          <p:spTgt spid="1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3" end="3"/>
                                            </p:txEl>
                                          </p:spTgt>
                                        </p:tgtEl>
                                        <p:attrNameLst>
                                          <p:attrName>style.visibility</p:attrName>
                                        </p:attrNameLst>
                                      </p:cBhvr>
                                      <p:to>
                                        <p:strVal val="visible"/>
                                      </p:to>
                                    </p:set>
                                    <p:animEffect transition="in" filter="fade">
                                      <p:cBhvr>
                                        <p:cTn id="20"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Session Agenda</a:t>
            </a:r>
            <a:endParaRPr lang="en-US" dirty="0"/>
          </a:p>
        </p:txBody>
      </p:sp>
      <p:sp>
        <p:nvSpPr>
          <p:cNvPr id="14" name="Content Placeholder 13"/>
          <p:cNvSpPr>
            <a:spLocks noGrp="1"/>
          </p:cNvSpPr>
          <p:nvPr>
            <p:ph idx="1"/>
          </p:nvPr>
        </p:nvSpPr>
        <p:spPr/>
        <p:txBody>
          <a:bodyPr>
            <a:normAutofit/>
          </a:bodyPr>
          <a:lstStyle/>
          <a:p>
            <a:r>
              <a:rPr lang="en-US" dirty="0" smtClean="0"/>
              <a:t>Overview of architecture</a:t>
            </a:r>
          </a:p>
          <a:p>
            <a:r>
              <a:rPr lang="en-US" dirty="0" smtClean="0"/>
              <a:t>Creating the Secure Store Application</a:t>
            </a:r>
          </a:p>
          <a:p>
            <a:r>
              <a:rPr lang="en-US" dirty="0"/>
              <a:t>Understanding security between SharePoint &amp; target DB</a:t>
            </a:r>
          </a:p>
          <a:p>
            <a:r>
              <a:rPr lang="en-US" dirty="0" smtClean="0"/>
              <a:t>Creating the External Content Type</a:t>
            </a:r>
          </a:p>
          <a:p>
            <a:r>
              <a:rPr lang="en-US" dirty="0" smtClean="0"/>
              <a:t>Modifying the Business Data Connectivity Model</a:t>
            </a:r>
          </a:p>
          <a:p>
            <a:r>
              <a:rPr lang="en-US" dirty="0" smtClean="0"/>
              <a:t>Creating the SharePoint List</a:t>
            </a:r>
          </a:p>
          <a:p>
            <a:r>
              <a:rPr lang="en-US" dirty="0" smtClean="0"/>
              <a:t>Demos throughout</a:t>
            </a:r>
            <a:endParaRPr lang="en-US" dirty="0"/>
          </a:p>
        </p:txBody>
      </p:sp>
    </p:spTree>
    <p:extLst>
      <p:ext uri="{BB962C8B-B14F-4D97-AF65-F5344CB8AC3E}">
        <p14:creationId xmlns:p14="http://schemas.microsoft.com/office/powerpoint/2010/main" val="2139132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fade">
                                      <p:cBhvr>
                                        <p:cTn id="37"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2993735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Secure Store Application</a:t>
            </a:r>
          </a:p>
          <a:p>
            <a:r>
              <a:rPr lang="en-US" b="1" dirty="0" smtClean="0"/>
              <a:t>External Content Type</a:t>
            </a:r>
          </a:p>
          <a:p>
            <a:r>
              <a:rPr lang="en-US" dirty="0" smtClean="0"/>
              <a:t>Set Object Permissions</a:t>
            </a:r>
          </a:p>
          <a:p>
            <a:r>
              <a:rPr lang="en-US" dirty="0" smtClean="0"/>
              <a:t>Create Linked List</a:t>
            </a:r>
          </a:p>
          <a:p>
            <a:endParaRPr lang="en-US" dirty="0" smtClean="0"/>
          </a:p>
          <a:p>
            <a:endParaRPr lang="en-US" dirty="0"/>
          </a:p>
        </p:txBody>
      </p:sp>
      <p:sp>
        <p:nvSpPr>
          <p:cNvPr id="5" name="Chevron 4">
            <a:hlinkClick r:id="rId2" action="ppaction://hlinksldjump"/>
          </p:cNvPr>
          <p:cNvSpPr/>
          <p:nvPr/>
        </p:nvSpPr>
        <p:spPr>
          <a:xfrm>
            <a:off x="11199812" y="5638800"/>
            <a:ext cx="379572"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063558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External Content Type</a:t>
            </a:r>
            <a:endParaRPr lang="en-US" dirty="0"/>
          </a:p>
        </p:txBody>
      </p:sp>
      <p:sp>
        <p:nvSpPr>
          <p:cNvPr id="14" name="Content Placeholder 13"/>
          <p:cNvSpPr>
            <a:spLocks noGrp="1"/>
          </p:cNvSpPr>
          <p:nvPr>
            <p:ph idx="1"/>
          </p:nvPr>
        </p:nvSpPr>
        <p:spPr>
          <a:xfrm>
            <a:off x="1522413" y="990600"/>
            <a:ext cx="9134391" cy="4800600"/>
          </a:xfrm>
        </p:spPr>
        <p:txBody>
          <a:bodyPr>
            <a:normAutofit/>
          </a:bodyPr>
          <a:lstStyle/>
          <a:p>
            <a:r>
              <a:rPr lang="en-US" dirty="0" smtClean="0"/>
              <a:t>Open SharePoint Designer</a:t>
            </a:r>
          </a:p>
          <a:p>
            <a:r>
              <a:rPr lang="en-US" dirty="0" smtClean="0"/>
              <a:t>Site Objects-&gt;External Content Types-&gt;External Content Type</a:t>
            </a:r>
          </a:p>
        </p:txBody>
      </p:sp>
      <p:pic>
        <p:nvPicPr>
          <p:cNvPr id="1026" name="Picture 2" descr="external content ty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812" y="2819400"/>
            <a:ext cx="5210731"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2011" y="2819400"/>
            <a:ext cx="5555241" cy="2362200"/>
          </a:xfrm>
          <a:prstGeom prst="rect">
            <a:avLst/>
          </a:prstGeom>
        </p:spPr>
      </p:pic>
      <p:sp>
        <p:nvSpPr>
          <p:cNvPr id="3" name="Left Arrow 2"/>
          <p:cNvSpPr/>
          <p:nvPr/>
        </p:nvSpPr>
        <p:spPr>
          <a:xfrm>
            <a:off x="6932612" y="3581399"/>
            <a:ext cx="1219200" cy="4572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1857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500"/>
                                        <p:tgtEl>
                                          <p:spTgt spid="1026"/>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25177" y="4343399"/>
            <a:ext cx="9649486" cy="1143000"/>
          </a:xfrm>
        </p:spPr>
        <p:txBody>
          <a:bodyPr/>
          <a:lstStyle/>
          <a:p>
            <a:r>
              <a:rPr lang="en-US" dirty="0" smtClean="0"/>
              <a:t>External Content Type</a:t>
            </a:r>
            <a:endParaRPr lang="en-US" dirty="0"/>
          </a:p>
        </p:txBody>
      </p:sp>
      <p:sp>
        <p:nvSpPr>
          <p:cNvPr id="14" name="Content Placeholder 13"/>
          <p:cNvSpPr>
            <a:spLocks noGrp="1"/>
          </p:cNvSpPr>
          <p:nvPr>
            <p:ph idx="1"/>
          </p:nvPr>
        </p:nvSpPr>
        <p:spPr>
          <a:xfrm>
            <a:off x="1522413" y="838200"/>
            <a:ext cx="9134391" cy="4800600"/>
          </a:xfrm>
        </p:spPr>
        <p:txBody>
          <a:bodyPr>
            <a:normAutofit/>
          </a:bodyPr>
          <a:lstStyle/>
          <a:p>
            <a:r>
              <a:rPr lang="en-US" dirty="0" smtClean="0"/>
              <a:t>Choose a name for the External Content Type</a:t>
            </a:r>
          </a:p>
          <a:p>
            <a:r>
              <a:rPr lang="en-US" dirty="0" smtClean="0"/>
              <a:t>Click link next to External System</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412" y="1828800"/>
            <a:ext cx="5779781" cy="35814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3013" y="1828799"/>
            <a:ext cx="5726014" cy="3581400"/>
          </a:xfrm>
          <a:prstGeom prst="rect">
            <a:avLst/>
          </a:prstGeom>
        </p:spPr>
      </p:pic>
      <p:sp>
        <p:nvSpPr>
          <p:cNvPr id="6" name="Title 12"/>
          <p:cNvSpPr txBox="1">
            <a:spLocks/>
          </p:cNvSpPr>
          <p:nvPr/>
        </p:nvSpPr>
        <p:spPr>
          <a:xfrm>
            <a:off x="1625177" y="5257800"/>
            <a:ext cx="9649486" cy="1143000"/>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mtClean="0"/>
              <a:t>External Content Type</a:t>
            </a:r>
            <a:endParaRPr lang="en-US" dirty="0"/>
          </a:p>
        </p:txBody>
      </p:sp>
    </p:spTree>
    <p:extLst>
      <p:ext uri="{BB962C8B-B14F-4D97-AF65-F5344CB8AC3E}">
        <p14:creationId xmlns:p14="http://schemas.microsoft.com/office/powerpoint/2010/main" val="1102349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External Content Type</a:t>
            </a:r>
            <a:endParaRPr lang="en-US" dirty="0"/>
          </a:p>
        </p:txBody>
      </p:sp>
      <p:sp>
        <p:nvSpPr>
          <p:cNvPr id="14" name="Content Placeholder 13"/>
          <p:cNvSpPr>
            <a:spLocks noGrp="1"/>
          </p:cNvSpPr>
          <p:nvPr>
            <p:ph idx="1"/>
          </p:nvPr>
        </p:nvSpPr>
        <p:spPr>
          <a:xfrm>
            <a:off x="1522413" y="1752601"/>
            <a:ext cx="9134391" cy="4800600"/>
          </a:xfrm>
        </p:spPr>
        <p:txBody>
          <a:bodyPr>
            <a:normAutofit/>
          </a:bodyPr>
          <a:lstStyle/>
          <a:p>
            <a:r>
              <a:rPr lang="en-US" dirty="0" smtClean="0"/>
              <a:t>Click Add Connection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633" y="2590800"/>
            <a:ext cx="5712613" cy="253100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4432" y="2611119"/>
            <a:ext cx="5653580" cy="2510687"/>
          </a:xfrm>
          <a:prstGeom prst="rect">
            <a:avLst/>
          </a:prstGeom>
        </p:spPr>
      </p:pic>
    </p:spTree>
    <p:extLst>
      <p:ext uri="{BB962C8B-B14F-4D97-AF65-F5344CB8AC3E}">
        <p14:creationId xmlns:p14="http://schemas.microsoft.com/office/powerpoint/2010/main" val="3245349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par>
                                <p:cTn id="10" presetID="10"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External Content Type</a:t>
            </a:r>
            <a:endParaRPr lang="en-US" dirty="0"/>
          </a:p>
        </p:txBody>
      </p:sp>
      <p:sp>
        <p:nvSpPr>
          <p:cNvPr id="14" name="Content Placeholder 13"/>
          <p:cNvSpPr>
            <a:spLocks noGrp="1"/>
          </p:cNvSpPr>
          <p:nvPr>
            <p:ph idx="1"/>
          </p:nvPr>
        </p:nvSpPr>
        <p:spPr>
          <a:xfrm>
            <a:off x="1522413" y="685800"/>
            <a:ext cx="9134391" cy="4800600"/>
          </a:xfrm>
        </p:spPr>
        <p:txBody>
          <a:bodyPr>
            <a:normAutofit/>
          </a:bodyPr>
          <a:lstStyle/>
          <a:p>
            <a:r>
              <a:rPr lang="en-US" dirty="0" smtClean="0"/>
              <a:t>Database Server</a:t>
            </a:r>
          </a:p>
          <a:p>
            <a:r>
              <a:rPr lang="en-US" dirty="0" smtClean="0"/>
              <a:t>Database Name</a:t>
            </a:r>
          </a:p>
          <a:p>
            <a:r>
              <a:rPr lang="en-US" dirty="0" smtClean="0"/>
              <a:t>Choose Connect with Impersonated Custom Identity and enter the Secure Store Application name</a:t>
            </a:r>
          </a:p>
        </p:txBody>
      </p:sp>
      <p:pic>
        <p:nvPicPr>
          <p:cNvPr id="3074" name="Picture 2" descr="conn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3212" y="2209800"/>
            <a:ext cx="4191000" cy="3147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187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3074"/>
                                        </p:tgtEl>
                                        <p:attrNameLst>
                                          <p:attrName>style.visibility</p:attrName>
                                        </p:attrNameLst>
                                      </p:cBhvr>
                                      <p:to>
                                        <p:strVal val="visible"/>
                                      </p:to>
                                    </p:set>
                                    <p:animEffect transition="in" filter="fade">
                                      <p:cBhvr>
                                        <p:cTn id="9" dur="5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External Content Type</a:t>
            </a:r>
            <a:endParaRPr lang="en-US" dirty="0"/>
          </a:p>
        </p:txBody>
      </p:sp>
      <p:sp>
        <p:nvSpPr>
          <p:cNvPr id="14" name="Content Placeholder 13"/>
          <p:cNvSpPr>
            <a:spLocks noGrp="1"/>
          </p:cNvSpPr>
          <p:nvPr>
            <p:ph idx="1"/>
          </p:nvPr>
        </p:nvSpPr>
        <p:spPr>
          <a:xfrm>
            <a:off x="1522413" y="762000"/>
            <a:ext cx="9134391" cy="4800600"/>
          </a:xfrm>
        </p:spPr>
        <p:txBody>
          <a:bodyPr>
            <a:normAutofit/>
          </a:bodyPr>
          <a:lstStyle/>
          <a:p>
            <a:r>
              <a:rPr lang="en-US" dirty="0" smtClean="0"/>
              <a:t>Expand table listing and locate the desired table.  Right-click and choose the desired CRUD method(s)</a:t>
            </a:r>
          </a:p>
        </p:txBody>
      </p:sp>
      <p:pic>
        <p:nvPicPr>
          <p:cNvPr id="5122" name="Picture 2" descr="cru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7212" y="1600199"/>
            <a:ext cx="6792684" cy="3733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317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5122"/>
                                        </p:tgtEl>
                                        <p:attrNameLst>
                                          <p:attrName>style.visibility</p:attrName>
                                        </p:attrNameLst>
                                      </p:cBhvr>
                                      <p:to>
                                        <p:strVal val="visible"/>
                                      </p:to>
                                    </p:set>
                                    <p:animEffect transition="in" filter="fade">
                                      <p:cBhvr>
                                        <p:cTn id="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External Content Type</a:t>
            </a:r>
            <a:endParaRPr lang="en-US" dirty="0"/>
          </a:p>
        </p:txBody>
      </p:sp>
      <p:sp>
        <p:nvSpPr>
          <p:cNvPr id="14" name="Content Placeholder 13"/>
          <p:cNvSpPr>
            <a:spLocks noGrp="1"/>
          </p:cNvSpPr>
          <p:nvPr>
            <p:ph idx="1"/>
          </p:nvPr>
        </p:nvSpPr>
        <p:spPr>
          <a:xfrm>
            <a:off x="1522413" y="1143000"/>
            <a:ext cx="9134391" cy="4800600"/>
          </a:xfrm>
        </p:spPr>
        <p:txBody>
          <a:bodyPr>
            <a:normAutofit/>
          </a:bodyPr>
          <a:lstStyle/>
          <a:p>
            <a:pPr marL="0" indent="0">
              <a:buNone/>
            </a:pPr>
            <a:r>
              <a:rPr lang="en-US" dirty="0" smtClean="0"/>
              <a:t>CRUD methods</a:t>
            </a:r>
          </a:p>
          <a:p>
            <a:r>
              <a:rPr lang="en-US" dirty="0" smtClean="0"/>
              <a:t>Read Item (Specific Finder): Used for returning information from a single list item based on passed-in parameter(s)</a:t>
            </a:r>
          </a:p>
          <a:p>
            <a:r>
              <a:rPr lang="en-US" dirty="0" smtClean="0"/>
              <a:t>Read List (Finder): Used for returning multiple entity instances.  Providing filter criteria and returning list items.</a:t>
            </a:r>
          </a:p>
          <a:p>
            <a:r>
              <a:rPr lang="en-US" dirty="0" smtClean="0"/>
              <a:t>Create: Allows the user to create list items</a:t>
            </a:r>
          </a:p>
          <a:p>
            <a:r>
              <a:rPr lang="en-US" dirty="0" smtClean="0"/>
              <a:t>Update: Allows the user to update existing list items</a:t>
            </a:r>
          </a:p>
          <a:p>
            <a:r>
              <a:rPr lang="en-US" dirty="0" smtClean="0"/>
              <a:t>Delete: Allows the user to delete existing list items</a:t>
            </a:r>
          </a:p>
        </p:txBody>
      </p:sp>
    </p:spTree>
    <p:extLst>
      <p:ext uri="{BB962C8B-B14F-4D97-AF65-F5344CB8AC3E}">
        <p14:creationId xmlns:p14="http://schemas.microsoft.com/office/powerpoint/2010/main" val="3826674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fade">
                                      <p:cBhvr>
                                        <p:cTn id="17" dur="500"/>
                                        <p:tgtEl>
                                          <p:spTgt spid="14">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4">
                                            <p:txEl>
                                              <p:pRg st="4" end="4"/>
                                            </p:txEl>
                                          </p:spTgt>
                                        </p:tgtEl>
                                        <p:attrNameLst>
                                          <p:attrName>style.visibility</p:attrName>
                                        </p:attrNameLst>
                                      </p:cBhvr>
                                      <p:to>
                                        <p:strVal val="visible"/>
                                      </p:to>
                                    </p:set>
                                    <p:animEffect transition="in" filter="fade">
                                      <p:cBhvr>
                                        <p:cTn id="20" dur="500"/>
                                        <p:tgtEl>
                                          <p:spTgt spid="14">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4">
                                            <p:txEl>
                                              <p:pRg st="5" end="5"/>
                                            </p:txEl>
                                          </p:spTgt>
                                        </p:tgtEl>
                                        <p:attrNameLst>
                                          <p:attrName>style.visibility</p:attrName>
                                        </p:attrNameLst>
                                      </p:cBhvr>
                                      <p:to>
                                        <p:strVal val="visible"/>
                                      </p:to>
                                    </p:set>
                                    <p:animEffect transition="in" filter="fade">
                                      <p:cBhvr>
                                        <p:cTn id="23"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External Content Type</a:t>
            </a:r>
            <a:endParaRPr lang="en-US" dirty="0"/>
          </a:p>
        </p:txBody>
      </p:sp>
      <p:sp>
        <p:nvSpPr>
          <p:cNvPr id="14" name="Content Placeholder 13"/>
          <p:cNvSpPr>
            <a:spLocks noGrp="1"/>
          </p:cNvSpPr>
          <p:nvPr>
            <p:ph idx="1"/>
          </p:nvPr>
        </p:nvSpPr>
        <p:spPr>
          <a:xfrm>
            <a:off x="608013" y="1051560"/>
            <a:ext cx="4267200" cy="3710941"/>
          </a:xfrm>
        </p:spPr>
        <p:txBody>
          <a:bodyPr>
            <a:normAutofit fontScale="92500" lnSpcReduction="10000"/>
          </a:bodyPr>
          <a:lstStyle/>
          <a:p>
            <a:pPr marL="0" indent="0">
              <a:buNone/>
            </a:pPr>
            <a:r>
              <a:rPr lang="en-US" dirty="0" smtClean="0"/>
              <a:t>Parameters Configuration</a:t>
            </a:r>
          </a:p>
          <a:p>
            <a:r>
              <a:rPr lang="en-US" dirty="0" smtClean="0"/>
              <a:t>Choose which fields from the database will be exposed and how</a:t>
            </a:r>
          </a:p>
          <a:p>
            <a:r>
              <a:rPr lang="en-US" dirty="0" smtClean="0"/>
              <a:t>Choose an identifier (primary key)</a:t>
            </a:r>
          </a:p>
          <a:p>
            <a:r>
              <a:rPr lang="en-US" dirty="0" smtClean="0"/>
              <a:t>Required? Read Only?</a:t>
            </a:r>
          </a:p>
          <a:p>
            <a:r>
              <a:rPr lang="en-US" dirty="0" smtClean="0"/>
              <a:t>Click Finish when done</a:t>
            </a:r>
          </a:p>
          <a:p>
            <a:r>
              <a:rPr lang="en-US" dirty="0" smtClean="0"/>
              <a:t>Click Save at top.</a:t>
            </a:r>
          </a:p>
        </p:txBody>
      </p:sp>
      <p:pic>
        <p:nvPicPr>
          <p:cNvPr id="6146" name="Picture 2" descr="par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2812" y="762000"/>
            <a:ext cx="72390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328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fade">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fade">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fade">
                                      <p:cBhvr>
                                        <p:cTn id="27"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1554215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About Me</a:t>
            </a:r>
            <a:endParaRPr lang="en-US" dirty="0"/>
          </a:p>
        </p:txBody>
      </p:sp>
      <p:sp>
        <p:nvSpPr>
          <p:cNvPr id="14" name="Content Placeholder 13"/>
          <p:cNvSpPr>
            <a:spLocks noGrp="1"/>
          </p:cNvSpPr>
          <p:nvPr>
            <p:ph idx="1"/>
          </p:nvPr>
        </p:nvSpPr>
        <p:spPr/>
        <p:txBody>
          <a:bodyPr/>
          <a:lstStyle/>
          <a:p>
            <a:r>
              <a:rPr lang="en-US" dirty="0" smtClean="0"/>
              <a:t>Started programming in 1982 on IBM 3090 mainframes</a:t>
            </a:r>
          </a:p>
          <a:p>
            <a:r>
              <a:rPr lang="en-US" dirty="0" smtClean="0"/>
              <a:t>Began with SharePoint in 2007 with WSS 2.0</a:t>
            </a:r>
          </a:p>
          <a:p>
            <a:r>
              <a:rPr lang="en-US" dirty="0" smtClean="0"/>
              <a:t>MCTS: MOSS 2007 &amp; SharePoint 2010 Application Development</a:t>
            </a:r>
          </a:p>
          <a:p>
            <a:r>
              <a:rPr lang="en-US" dirty="0" smtClean="0"/>
              <a:t>Currently Enterprise Developer for Casino Arizona, also independent contractor</a:t>
            </a:r>
          </a:p>
          <a:p>
            <a:r>
              <a:rPr lang="en-US" dirty="0" smtClean="0"/>
              <a:t>Twitter: @</a:t>
            </a:r>
            <a:r>
              <a:rPr lang="en-US" dirty="0" err="1" smtClean="0"/>
              <a:t>eoszak</a:t>
            </a:r>
            <a:endParaRPr lang="en-US" dirty="0" smtClean="0"/>
          </a:p>
        </p:txBody>
      </p:sp>
    </p:spTree>
    <p:extLst>
      <p:ext uri="{BB962C8B-B14F-4D97-AF65-F5344CB8AC3E}">
        <p14:creationId xmlns:p14="http://schemas.microsoft.com/office/powerpoint/2010/main" val="649849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Secure Store Application</a:t>
            </a:r>
          </a:p>
          <a:p>
            <a:r>
              <a:rPr lang="en-US" dirty="0" smtClean="0"/>
              <a:t>External Content Type</a:t>
            </a:r>
          </a:p>
          <a:p>
            <a:r>
              <a:rPr lang="en-US" b="1" dirty="0" smtClean="0"/>
              <a:t>Set Object Permissions</a:t>
            </a:r>
          </a:p>
          <a:p>
            <a:r>
              <a:rPr lang="en-US" dirty="0" smtClean="0"/>
              <a:t>Create Linked List</a:t>
            </a:r>
          </a:p>
          <a:p>
            <a:endParaRPr lang="en-US" dirty="0" smtClean="0"/>
          </a:p>
          <a:p>
            <a:endParaRPr lang="en-US" dirty="0"/>
          </a:p>
        </p:txBody>
      </p:sp>
      <p:sp>
        <p:nvSpPr>
          <p:cNvPr id="5" name="Chevron 4">
            <a:hlinkClick r:id="rId2" action="ppaction://hlinksldjump"/>
          </p:cNvPr>
          <p:cNvSpPr/>
          <p:nvPr/>
        </p:nvSpPr>
        <p:spPr>
          <a:xfrm>
            <a:off x="11199812" y="5638800"/>
            <a:ext cx="379572"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339751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Set Object Permissions</a:t>
            </a:r>
            <a:endParaRPr lang="en-US" dirty="0"/>
          </a:p>
        </p:txBody>
      </p:sp>
      <p:sp>
        <p:nvSpPr>
          <p:cNvPr id="14" name="Content Placeholder 13"/>
          <p:cNvSpPr>
            <a:spLocks noGrp="1"/>
          </p:cNvSpPr>
          <p:nvPr>
            <p:ph idx="1"/>
          </p:nvPr>
        </p:nvSpPr>
        <p:spPr>
          <a:xfrm>
            <a:off x="1522413" y="685800"/>
            <a:ext cx="9134391" cy="4800600"/>
          </a:xfrm>
        </p:spPr>
        <p:txBody>
          <a:bodyPr>
            <a:normAutofit/>
          </a:bodyPr>
          <a:lstStyle/>
          <a:p>
            <a:pPr marL="0" indent="0">
              <a:buNone/>
            </a:pPr>
            <a:r>
              <a:rPr lang="en-US" dirty="0" smtClean="0"/>
              <a:t>Central Administration</a:t>
            </a:r>
          </a:p>
          <a:p>
            <a:r>
              <a:rPr lang="en-US" dirty="0" smtClean="0"/>
              <a:t>Manage Applications-&gt;Manage Service Applications</a:t>
            </a:r>
          </a:p>
          <a:p>
            <a:r>
              <a:rPr lang="en-US" dirty="0" smtClean="0"/>
              <a:t>Locate BDC service and click the link</a:t>
            </a:r>
          </a:p>
          <a:p>
            <a:r>
              <a:rPr lang="en-US" dirty="0" smtClean="0"/>
              <a:t>Find your newly created service (created when External Content Type was created), check the box next to it and click Set Object Permissions</a:t>
            </a:r>
          </a:p>
        </p:txBody>
      </p:sp>
      <p:pic>
        <p:nvPicPr>
          <p:cNvPr id="8194" name="Picture 2" descr="setobjectper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0012" y="3581400"/>
            <a:ext cx="941995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706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194"/>
                                        </p:tgtEl>
                                        <p:attrNameLst>
                                          <p:attrName>style.visibility</p:attrName>
                                        </p:attrNameLst>
                                      </p:cBhvr>
                                      <p:to>
                                        <p:strVal val="visible"/>
                                      </p:to>
                                    </p:set>
                                    <p:animEffect transition="in" filter="fade">
                                      <p:cBhvr>
                                        <p:cTn id="15"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Set Object Permissions</a:t>
            </a:r>
            <a:endParaRPr lang="en-US" dirty="0"/>
          </a:p>
        </p:txBody>
      </p:sp>
      <p:sp>
        <p:nvSpPr>
          <p:cNvPr id="14" name="Content Placeholder 13"/>
          <p:cNvSpPr>
            <a:spLocks noGrp="1"/>
          </p:cNvSpPr>
          <p:nvPr>
            <p:ph idx="1"/>
          </p:nvPr>
        </p:nvSpPr>
        <p:spPr>
          <a:xfrm>
            <a:off x="1522413" y="609600"/>
            <a:ext cx="9134391" cy="4800600"/>
          </a:xfrm>
        </p:spPr>
        <p:txBody>
          <a:bodyPr>
            <a:normAutofit/>
          </a:bodyPr>
          <a:lstStyle/>
          <a:p>
            <a:pPr marL="0" indent="0">
              <a:buNone/>
            </a:pPr>
            <a:r>
              <a:rPr lang="en-US" dirty="0" smtClean="0"/>
              <a:t>Central Administration</a:t>
            </a:r>
          </a:p>
          <a:p>
            <a:r>
              <a:rPr lang="en-US" dirty="0" smtClean="0"/>
              <a:t>Enter all names or groups who will need access to this database resource &amp; click Add</a:t>
            </a:r>
          </a:p>
          <a:p>
            <a:r>
              <a:rPr lang="en-US" dirty="0" smtClean="0"/>
              <a:t>Set item permissions on each.  At least one must have Set Permissions.</a:t>
            </a:r>
          </a:p>
        </p:txBody>
      </p:sp>
      <p:pic>
        <p:nvPicPr>
          <p:cNvPr id="9218" name="Picture 2" descr="per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412" y="2931159"/>
            <a:ext cx="7812539" cy="2514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421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218"/>
                                        </p:tgtEl>
                                        <p:attrNameLst>
                                          <p:attrName>style.visibility</p:attrName>
                                        </p:attrNameLst>
                                      </p:cBhvr>
                                      <p:to>
                                        <p:strVal val="visible"/>
                                      </p:to>
                                    </p:set>
                                    <p:animEffect transition="in" filter="fade">
                                      <p:cBhvr>
                                        <p:cTn id="10"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3549211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Secure Store Application</a:t>
            </a:r>
          </a:p>
          <a:p>
            <a:r>
              <a:rPr lang="en-US" dirty="0" smtClean="0"/>
              <a:t>External Content Type</a:t>
            </a:r>
          </a:p>
          <a:p>
            <a:r>
              <a:rPr lang="en-US" dirty="0" smtClean="0"/>
              <a:t>Set Object Permissions</a:t>
            </a:r>
          </a:p>
          <a:p>
            <a:r>
              <a:rPr lang="en-US" b="1" dirty="0" smtClean="0"/>
              <a:t>Create Linked List</a:t>
            </a:r>
          </a:p>
          <a:p>
            <a:endParaRPr lang="en-US" dirty="0" smtClean="0"/>
          </a:p>
          <a:p>
            <a:endParaRPr lang="en-US" dirty="0"/>
          </a:p>
        </p:txBody>
      </p:sp>
      <p:sp>
        <p:nvSpPr>
          <p:cNvPr id="5" name="Chevron 4">
            <a:hlinkClick r:id="rId2" action="ppaction://hlinksldjump"/>
          </p:cNvPr>
          <p:cNvSpPr/>
          <p:nvPr/>
        </p:nvSpPr>
        <p:spPr>
          <a:xfrm>
            <a:off x="11199812" y="5638800"/>
            <a:ext cx="379572"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88118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Create Linked List</a:t>
            </a:r>
            <a:endParaRPr lang="en-US" dirty="0"/>
          </a:p>
        </p:txBody>
      </p:sp>
      <p:sp>
        <p:nvSpPr>
          <p:cNvPr id="14" name="Content Placeholder 13"/>
          <p:cNvSpPr>
            <a:spLocks noGrp="1"/>
          </p:cNvSpPr>
          <p:nvPr>
            <p:ph idx="1"/>
          </p:nvPr>
        </p:nvSpPr>
        <p:spPr>
          <a:xfrm>
            <a:off x="1522413" y="609600"/>
            <a:ext cx="9134391" cy="2438399"/>
          </a:xfrm>
        </p:spPr>
        <p:txBody>
          <a:bodyPr>
            <a:normAutofit lnSpcReduction="10000"/>
          </a:bodyPr>
          <a:lstStyle/>
          <a:p>
            <a:pPr marL="0" indent="0">
              <a:buNone/>
            </a:pPr>
            <a:r>
              <a:rPr lang="en-US" dirty="0" smtClean="0"/>
              <a:t>SharePoint Designer</a:t>
            </a:r>
          </a:p>
          <a:p>
            <a:r>
              <a:rPr lang="en-US" dirty="0" smtClean="0"/>
              <a:t>Site Objects-&gt;External Content Type</a:t>
            </a:r>
          </a:p>
          <a:p>
            <a:r>
              <a:rPr lang="en-US" dirty="0" smtClean="0"/>
              <a:t>Locate newly created External Content Type and click it once to select, then click External List at the top.</a:t>
            </a:r>
          </a:p>
          <a:p>
            <a:r>
              <a:rPr lang="en-US" dirty="0" smtClean="0"/>
              <a:t>Enter name and description (optional) and click OK.</a:t>
            </a:r>
          </a:p>
        </p:txBody>
      </p:sp>
      <p:pic>
        <p:nvPicPr>
          <p:cNvPr id="10242" name="Picture 2" descr="newl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812" y="2971800"/>
            <a:ext cx="5520262" cy="2286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2483" y="2971800"/>
            <a:ext cx="5339329" cy="2286000"/>
          </a:xfrm>
          <a:prstGeom prst="rect">
            <a:avLst/>
          </a:prstGeom>
        </p:spPr>
      </p:pic>
      <p:sp>
        <p:nvSpPr>
          <p:cNvPr id="4" name="Left Arrow 3"/>
          <p:cNvSpPr/>
          <p:nvPr/>
        </p:nvSpPr>
        <p:spPr>
          <a:xfrm>
            <a:off x="8609012" y="4114800"/>
            <a:ext cx="1447800" cy="5334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2704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42"/>
                                        </p:tgtEl>
                                        <p:attrNameLst>
                                          <p:attrName>style.visibility</p:attrName>
                                        </p:attrNameLst>
                                      </p:cBhvr>
                                      <p:to>
                                        <p:strVal val="visible"/>
                                      </p:to>
                                    </p:set>
                                    <p:animEffect transition="in" filter="fade">
                                      <p:cBhvr>
                                        <p:cTn id="10" dur="500"/>
                                        <p:tgtEl>
                                          <p:spTgt spid="10242"/>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xEl>
                                              <p:pRg st="3" end="3"/>
                                            </p:txEl>
                                          </p:spTgt>
                                        </p:tgtEl>
                                        <p:attrNameLst>
                                          <p:attrName>style.visibility</p:attrName>
                                        </p:attrNameLst>
                                      </p:cBhvr>
                                      <p:to>
                                        <p:strVal val="visible"/>
                                      </p:to>
                                    </p:set>
                                    <p:animEffect transition="in" filter="fade">
                                      <p:cBhvr>
                                        <p:cTn id="20"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Tree>
    <p:extLst>
      <p:ext uri="{BB962C8B-B14F-4D97-AF65-F5344CB8AC3E}">
        <p14:creationId xmlns:p14="http://schemas.microsoft.com/office/powerpoint/2010/main" val="2117279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Review</a:t>
            </a:r>
            <a:endParaRPr lang="en-US" dirty="0"/>
          </a:p>
        </p:txBody>
      </p:sp>
      <p:sp>
        <p:nvSpPr>
          <p:cNvPr id="14" name="Content Placeholder 13"/>
          <p:cNvSpPr>
            <a:spLocks noGrp="1"/>
          </p:cNvSpPr>
          <p:nvPr>
            <p:ph idx="1"/>
          </p:nvPr>
        </p:nvSpPr>
        <p:spPr>
          <a:xfrm>
            <a:off x="1522413" y="1904999"/>
            <a:ext cx="9134391" cy="2895601"/>
          </a:xfrm>
        </p:spPr>
        <p:txBody>
          <a:bodyPr>
            <a:normAutofit/>
          </a:bodyPr>
          <a:lstStyle/>
          <a:p>
            <a:r>
              <a:rPr lang="en-US" dirty="0" smtClean="0"/>
              <a:t>Creating the Secure Store Application</a:t>
            </a:r>
          </a:p>
          <a:p>
            <a:r>
              <a:rPr lang="en-US" dirty="0"/>
              <a:t>Understanding security between SharePoint &amp; target DB</a:t>
            </a:r>
          </a:p>
          <a:p>
            <a:r>
              <a:rPr lang="en-US" dirty="0" smtClean="0"/>
              <a:t>Creating the External Content Type</a:t>
            </a:r>
          </a:p>
          <a:p>
            <a:r>
              <a:rPr lang="en-US" dirty="0" smtClean="0"/>
              <a:t>Modifying the Business Data Connectivity Model</a:t>
            </a:r>
          </a:p>
          <a:p>
            <a:r>
              <a:rPr lang="en-US" dirty="0" smtClean="0"/>
              <a:t>Creating the SharePoint List</a:t>
            </a:r>
          </a:p>
        </p:txBody>
      </p:sp>
    </p:spTree>
    <p:extLst>
      <p:ext uri="{BB962C8B-B14F-4D97-AF65-F5344CB8AC3E}">
        <p14:creationId xmlns:p14="http://schemas.microsoft.com/office/powerpoint/2010/main" val="1721106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18364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1522413" y="1676400"/>
            <a:ext cx="9134391" cy="3048000"/>
          </a:xfrm>
        </p:spPr>
        <p:txBody>
          <a:bodyPr>
            <a:normAutofit fontScale="85000" lnSpcReduction="10000"/>
          </a:bodyPr>
          <a:lstStyle/>
          <a:p>
            <a:r>
              <a:rPr lang="en-US" dirty="0" smtClean="0"/>
              <a:t>MSDN: Use Secure Store Service to Connect to an External System</a:t>
            </a:r>
            <a:br>
              <a:rPr lang="en-US" dirty="0" smtClean="0"/>
            </a:br>
            <a:r>
              <a:rPr lang="en-US" dirty="0" smtClean="0">
                <a:hlinkClick r:id="rId2"/>
              </a:rPr>
              <a:t>http://msdn.Microsoft.com/en-us/library/ee554863(v=office.14).aspx</a:t>
            </a:r>
            <a:endParaRPr lang="en-US" dirty="0" smtClean="0"/>
          </a:p>
          <a:p>
            <a:r>
              <a:rPr lang="en-US" dirty="0" smtClean="0"/>
              <a:t>Implementing Stereotyped Operations in Your Methods (CRUD)</a:t>
            </a:r>
            <a:br>
              <a:rPr lang="en-US" dirty="0" smtClean="0"/>
            </a:br>
            <a:r>
              <a:rPr lang="en-US" dirty="0" smtClean="0">
                <a:hlinkClick r:id="rId3"/>
              </a:rPr>
              <a:t>http://msdn.Microsoft.com/en-us/library/ff464422(v=office.14).aspx</a:t>
            </a:r>
            <a:r>
              <a:rPr lang="en-US" dirty="0" smtClean="0"/>
              <a:t> </a:t>
            </a:r>
          </a:p>
          <a:p>
            <a:r>
              <a:rPr lang="en-US" dirty="0" smtClean="0"/>
              <a:t>Blog: Connecting a SharePoint 2010 list to an external database table </a:t>
            </a:r>
            <a:r>
              <a:rPr lang="en-US" dirty="0" smtClean="0">
                <a:hlinkClick r:id="rId4"/>
              </a:rPr>
              <a:t>http://eoszak.me/11gUsPF</a:t>
            </a:r>
            <a:endParaRPr lang="en-US" dirty="0" smtClean="0"/>
          </a:p>
          <a:p>
            <a:r>
              <a:rPr lang="en-US" dirty="0" smtClean="0"/>
              <a:t>Download this slide deck: </a:t>
            </a:r>
            <a:r>
              <a:rPr lang="en-US" dirty="0" smtClean="0">
                <a:hlinkClick r:id="rId5"/>
              </a:rPr>
              <a:t>http://</a:t>
            </a:r>
            <a:r>
              <a:rPr lang="en-US" dirty="0" smtClean="0">
                <a:hlinkClick r:id="rId5"/>
              </a:rPr>
              <a:t>eoszak.me/spsatpres</a:t>
            </a:r>
            <a:endParaRPr lang="en-US" dirty="0" smtClean="0"/>
          </a:p>
          <a:p>
            <a:endParaRPr lang="en-US" dirty="0"/>
          </a:p>
        </p:txBody>
      </p:sp>
      <p:sp>
        <p:nvSpPr>
          <p:cNvPr id="4" name="TextBox 3"/>
          <p:cNvSpPr txBox="1"/>
          <p:nvPr/>
        </p:nvSpPr>
        <p:spPr>
          <a:xfrm>
            <a:off x="150812" y="4724400"/>
            <a:ext cx="11811000" cy="646331"/>
          </a:xfrm>
          <a:prstGeom prst="rect">
            <a:avLst/>
          </a:prstGeom>
          <a:noFill/>
        </p:spPr>
        <p:txBody>
          <a:bodyPr wrap="square" rtlCol="0">
            <a:spAutoFit/>
          </a:bodyPr>
          <a:lstStyle/>
          <a:p>
            <a:pPr algn="ctr"/>
            <a:r>
              <a:rPr lang="en-US" sz="3600" dirty="0" smtClean="0">
                <a:latin typeface="+mj-lt"/>
              </a:rPr>
              <a:t>Thank you!</a:t>
            </a:r>
            <a:endParaRPr lang="en-US" sz="3600" dirty="0">
              <a:latin typeface="+mj-lt"/>
            </a:endParaRPr>
          </a:p>
        </p:txBody>
      </p:sp>
      <p:sp>
        <p:nvSpPr>
          <p:cNvPr id="5" name="TextBox 4"/>
          <p:cNvSpPr txBox="1"/>
          <p:nvPr/>
        </p:nvSpPr>
        <p:spPr>
          <a:xfrm>
            <a:off x="303212" y="914400"/>
            <a:ext cx="11811000" cy="461665"/>
          </a:xfrm>
          <a:prstGeom prst="rect">
            <a:avLst/>
          </a:prstGeom>
          <a:noFill/>
        </p:spPr>
        <p:txBody>
          <a:bodyPr wrap="square" rtlCol="0">
            <a:spAutoFit/>
          </a:bodyPr>
          <a:lstStyle/>
          <a:p>
            <a:pPr algn="ctr"/>
            <a:r>
              <a:rPr lang="en-US" sz="2400" dirty="0" smtClean="0"/>
              <a:t>Twitter: @</a:t>
            </a:r>
            <a:r>
              <a:rPr lang="en-US" sz="2400" dirty="0" err="1" smtClean="0"/>
              <a:t>eoszak</a:t>
            </a:r>
            <a:r>
              <a:rPr lang="en-US" sz="2400" dirty="0" smtClean="0"/>
              <a:t>                    Blog: </a:t>
            </a:r>
            <a:r>
              <a:rPr lang="en-US" sz="2400" dirty="0" smtClean="0">
                <a:hlinkClick r:id="rId6"/>
              </a:rPr>
              <a:t>http://eoszak.me/speric</a:t>
            </a:r>
            <a:r>
              <a:rPr lang="en-US" sz="2400" dirty="0" smtClean="0"/>
              <a:t>           Email: </a:t>
            </a:r>
            <a:r>
              <a:rPr lang="en-US" sz="2400" dirty="0" smtClean="0">
                <a:hlinkClick r:id="rId7"/>
              </a:rPr>
              <a:t>eric@oszakiewski.net</a:t>
            </a:r>
            <a:r>
              <a:rPr lang="en-US" sz="2400" dirty="0" smtClean="0"/>
              <a:t> </a:t>
            </a:r>
            <a:endParaRPr lang="en-US" sz="2400" dirty="0"/>
          </a:p>
        </p:txBody>
      </p:sp>
    </p:spTree>
    <p:extLst>
      <p:ext uri="{BB962C8B-B14F-4D97-AF65-F5344CB8AC3E}">
        <p14:creationId xmlns:p14="http://schemas.microsoft.com/office/powerpoint/2010/main" val="538090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4800" dirty="0" smtClean="0"/>
              <a:t>Overview – Why Would We Do This?</a:t>
            </a:r>
            <a:endParaRPr lang="en-US" sz="4800" dirty="0"/>
          </a:p>
        </p:txBody>
      </p:sp>
      <p:sp>
        <p:nvSpPr>
          <p:cNvPr id="14" name="Content Placeholder 13"/>
          <p:cNvSpPr>
            <a:spLocks noGrp="1"/>
          </p:cNvSpPr>
          <p:nvPr>
            <p:ph idx="1"/>
          </p:nvPr>
        </p:nvSpPr>
        <p:spPr/>
        <p:txBody>
          <a:bodyPr/>
          <a:lstStyle/>
          <a:p>
            <a:r>
              <a:rPr lang="en-US" dirty="0" smtClean="0"/>
              <a:t>Give users the ability to manage database content using a SharePoint list.</a:t>
            </a:r>
          </a:p>
          <a:p>
            <a:r>
              <a:rPr lang="en-US" dirty="0" smtClean="0"/>
              <a:t>Control list access using multiple security models</a:t>
            </a:r>
          </a:p>
          <a:p>
            <a:r>
              <a:rPr lang="en-US" dirty="0" smtClean="0"/>
              <a:t>Removes the burden of managing end-user data and places it back on them.</a:t>
            </a:r>
          </a:p>
          <a:p>
            <a:r>
              <a:rPr lang="en-US" dirty="0" smtClean="0"/>
              <a:t>Provides a central place for users to access and modify their data.</a:t>
            </a:r>
          </a:p>
          <a:p>
            <a:r>
              <a:rPr lang="en-US" dirty="0" smtClean="0"/>
              <a:t>Works in both SharePoint 2010 &amp; 2013</a:t>
            </a:r>
          </a:p>
        </p:txBody>
      </p:sp>
    </p:spTree>
    <p:extLst>
      <p:ext uri="{BB962C8B-B14F-4D97-AF65-F5344CB8AC3E}">
        <p14:creationId xmlns:p14="http://schemas.microsoft.com/office/powerpoint/2010/main" val="1150466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Examples</a:t>
            </a:r>
            <a:endParaRPr lang="en-US" dirty="0"/>
          </a:p>
        </p:txBody>
      </p:sp>
      <p:sp>
        <p:nvSpPr>
          <p:cNvPr id="14" name="Content Placeholder 13"/>
          <p:cNvSpPr>
            <a:spLocks noGrp="1"/>
          </p:cNvSpPr>
          <p:nvPr>
            <p:ph idx="1"/>
          </p:nvPr>
        </p:nvSpPr>
        <p:spPr/>
        <p:txBody>
          <a:bodyPr/>
          <a:lstStyle/>
          <a:p>
            <a:r>
              <a:rPr lang="en-US" dirty="0" smtClean="0"/>
              <a:t>Users need the ability to edit BI properties stored in a separate SQL table</a:t>
            </a:r>
            <a:endParaRPr lang="en-US" dirty="0"/>
          </a:p>
          <a:p>
            <a:r>
              <a:rPr lang="en-US" dirty="0" smtClean="0"/>
              <a:t>Website administrators want to modify configuration data stored in a database but they can’t have access to the production server or content.</a:t>
            </a:r>
          </a:p>
          <a:p>
            <a:r>
              <a:rPr lang="en-US" dirty="0" smtClean="0"/>
              <a:t>You want to give certain users ability to view data in a convenient way without granting them DB access.</a:t>
            </a:r>
          </a:p>
        </p:txBody>
      </p:sp>
    </p:spTree>
    <p:extLst>
      <p:ext uri="{BB962C8B-B14F-4D97-AF65-F5344CB8AC3E}">
        <p14:creationId xmlns:p14="http://schemas.microsoft.com/office/powerpoint/2010/main" val="512759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Architecture</a:t>
            </a:r>
            <a:endParaRPr lang="en-US" dirty="0"/>
          </a:p>
        </p:txBody>
      </p:sp>
      <p:sp>
        <p:nvSpPr>
          <p:cNvPr id="14" name="Content Placeholder 13"/>
          <p:cNvSpPr>
            <a:spLocks noGrp="1"/>
          </p:cNvSpPr>
          <p:nvPr>
            <p:ph idx="1"/>
          </p:nvPr>
        </p:nvSpPr>
        <p:spPr/>
        <p:txBody>
          <a:bodyPr/>
          <a:lstStyle/>
          <a:p>
            <a:pPr marL="0" indent="0">
              <a:buNone/>
            </a:pPr>
            <a:r>
              <a:rPr lang="en-US" dirty="0"/>
              <a:t>Preparation</a:t>
            </a:r>
          </a:p>
          <a:p>
            <a:r>
              <a:rPr lang="en-US" dirty="0" smtClean="0"/>
              <a:t>SQL server/database name &amp; account connecting to database</a:t>
            </a:r>
          </a:p>
          <a:p>
            <a:pPr lvl="1"/>
            <a:r>
              <a:rPr lang="en-US" sz="2400" dirty="0" smtClean="0"/>
              <a:t>Ensure account has appropriate permissions</a:t>
            </a:r>
          </a:p>
          <a:p>
            <a:r>
              <a:rPr lang="en-US" dirty="0" smtClean="0"/>
              <a:t>User account(s) who will be viewing/modifying the data</a:t>
            </a:r>
          </a:p>
          <a:p>
            <a:r>
              <a:rPr lang="en-US" dirty="0" smtClean="0"/>
              <a:t>Which fields from SQL table you want to expose to the list</a:t>
            </a:r>
          </a:p>
          <a:p>
            <a:r>
              <a:rPr lang="en-US" dirty="0" smtClean="0"/>
              <a:t>Which site the list will reside on</a:t>
            </a:r>
          </a:p>
          <a:p>
            <a:pPr lvl="1"/>
            <a:endParaRPr lang="en-US" dirty="0" smtClean="0"/>
          </a:p>
        </p:txBody>
      </p:sp>
    </p:spTree>
    <p:extLst>
      <p:ext uri="{BB962C8B-B14F-4D97-AF65-F5344CB8AC3E}">
        <p14:creationId xmlns:p14="http://schemas.microsoft.com/office/powerpoint/2010/main" val="2209403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animEffect transition="in" filter="fade">
                                      <p:cBhvr>
                                        <p:cTn id="11" dur="500"/>
                                        <p:tgtEl>
                                          <p:spTgt spid="14">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fade">
                                      <p:cBhvr>
                                        <p:cTn id="16" dur="500"/>
                                        <p:tgtEl>
                                          <p:spTgt spid="1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fade">
                                      <p:cBhvr>
                                        <p:cTn id="21" dur="500"/>
                                        <p:tgtEl>
                                          <p:spTgt spid="1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xEl>
                                              <p:pRg st="5" end="5"/>
                                            </p:txEl>
                                          </p:spTgt>
                                        </p:tgtEl>
                                        <p:attrNameLst>
                                          <p:attrName>style.visibility</p:attrName>
                                        </p:attrNameLst>
                                      </p:cBhvr>
                                      <p:to>
                                        <p:strVal val="visible"/>
                                      </p:to>
                                    </p:set>
                                    <p:animEffect transition="in" filter="fade">
                                      <p:cBhvr>
                                        <p:cTn id="26"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Secure Store Application</a:t>
            </a:r>
          </a:p>
          <a:p>
            <a:r>
              <a:rPr lang="en-US" dirty="0" smtClean="0"/>
              <a:t>External Content Type</a:t>
            </a:r>
          </a:p>
          <a:p>
            <a:r>
              <a:rPr lang="en-US" dirty="0"/>
              <a:t>Set Object </a:t>
            </a:r>
            <a:r>
              <a:rPr lang="en-US" dirty="0" smtClean="0"/>
              <a:t>Permissions</a:t>
            </a:r>
          </a:p>
          <a:p>
            <a:r>
              <a:rPr lang="en-US" dirty="0" smtClean="0"/>
              <a:t>Create Linked List</a:t>
            </a:r>
          </a:p>
          <a:p>
            <a:endParaRPr lang="en-US" dirty="0" smtClean="0"/>
          </a:p>
          <a:p>
            <a:endParaRPr lang="en-US" dirty="0"/>
          </a:p>
        </p:txBody>
      </p:sp>
      <p:sp>
        <p:nvSpPr>
          <p:cNvPr id="5" name="Chevron 4">
            <a:hlinkClick r:id="rId2" action="ppaction://hlinksldjump"/>
          </p:cNvPr>
          <p:cNvSpPr/>
          <p:nvPr/>
        </p:nvSpPr>
        <p:spPr>
          <a:xfrm>
            <a:off x="11199812" y="5638800"/>
            <a:ext cx="379572"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0943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p:txBody>
          <a:bodyPr/>
          <a:lstStyle/>
          <a:p>
            <a:r>
              <a:rPr lang="en-US" dirty="0" smtClean="0"/>
              <a:t>Replaced SSO in MOSS 2007</a:t>
            </a:r>
          </a:p>
          <a:p>
            <a:r>
              <a:rPr lang="en-US" dirty="0" smtClean="0"/>
              <a:t>Navigate to Central Administration</a:t>
            </a:r>
          </a:p>
          <a:p>
            <a:r>
              <a:rPr lang="en-US" dirty="0" smtClean="0"/>
              <a:t>Under Application Management, click Manage Service Applications</a:t>
            </a:r>
          </a:p>
          <a:p>
            <a:endParaRPr lang="en-US" dirty="0" smtClean="0"/>
          </a:p>
          <a:p>
            <a:pPr lvl="1"/>
            <a:endParaRPr lang="en-US"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2413" y="2819400"/>
            <a:ext cx="4210638" cy="257210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7812" y="2362200"/>
            <a:ext cx="4467849" cy="3038931"/>
          </a:xfrm>
          <a:prstGeom prst="rect">
            <a:avLst/>
          </a:prstGeom>
        </p:spPr>
      </p:pic>
      <p:sp>
        <p:nvSpPr>
          <p:cNvPr id="5" name="Right Arrow 4"/>
          <p:cNvSpPr/>
          <p:nvPr/>
        </p:nvSpPr>
        <p:spPr>
          <a:xfrm>
            <a:off x="379412" y="5009791"/>
            <a:ext cx="990600" cy="286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4173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 presetClass="entr" presetSubtype="0" fill="hold" grpId="2" nodeType="withEffect">
                                  <p:stCondLst>
                                    <p:cond delay="0"/>
                                  </p:stCondLst>
                                  <p:childTnLst>
                                    <p:set>
                                      <p:cBhvr>
                                        <p:cTn id="19" dur="1" fill="hold">
                                          <p:stCondLst>
                                            <p:cond delay="0"/>
                                          </p:stCondLst>
                                        </p:cTn>
                                        <p:tgtEl>
                                          <p:spTgt spid="5"/>
                                        </p:tgtEl>
                                        <p:attrNameLst>
                                          <p:attrName>style.visibility</p:attrName>
                                        </p:attrNameLst>
                                      </p:cBhvr>
                                      <p:to>
                                        <p:strVal val="visible"/>
                                      </p:to>
                                    </p:set>
                                  </p:childTnLst>
                                </p:cTn>
                              </p:par>
                              <p:par>
                                <p:cTn id="20" presetID="63" presetClass="path" presetSubtype="0" accel="50000" decel="50000" fill="hold" grpId="0" nodeType="withEffect">
                                  <p:stCondLst>
                                    <p:cond delay="0"/>
                                  </p:stCondLst>
                                  <p:childTnLst>
                                    <p:animMotion origin="layout" path="M -3.48007E-6 1.11111E-6 L 0.19693 0.00417 " pathEditMode="relative" rAng="0" ptsTypes="AA">
                                      <p:cBhvr>
                                        <p:cTn id="21" dur="2000" fill="hold"/>
                                        <p:tgtEl>
                                          <p:spTgt spid="5"/>
                                        </p:tgtEl>
                                        <p:attrNameLst>
                                          <p:attrName>ppt_x</p:attrName>
                                          <p:attrName>ppt_y</p:attrName>
                                        </p:attrNameLst>
                                      </p:cBhvr>
                                      <p:rCtr x="9846" y="208"/>
                                    </p:animMotion>
                                  </p:childTnLst>
                                </p:cTn>
                              </p:par>
                            </p:childTnLst>
                          </p:cTn>
                        </p:par>
                        <p:par>
                          <p:cTn id="22" fill="hold">
                            <p:stCondLst>
                              <p:cond delay="2000"/>
                            </p:stCondLst>
                            <p:childTnLst>
                              <p:par>
                                <p:cTn id="23" presetID="49" presetClass="path" presetSubtype="0" accel="50000" decel="50000" fill="hold" grpId="1" nodeType="afterEffect">
                                  <p:stCondLst>
                                    <p:cond delay="1000"/>
                                  </p:stCondLst>
                                  <p:childTnLst>
                                    <p:animMotion origin="layout" path="M 0.19693 0.00417 L 0.65955 -0.00556 " pathEditMode="relative" rAng="0" ptsTypes="AA">
                                      <p:cBhvr>
                                        <p:cTn id="24" dur="2000" fill="hold"/>
                                        <p:tgtEl>
                                          <p:spTgt spid="5"/>
                                        </p:tgtEl>
                                        <p:attrNameLst>
                                          <p:attrName>ppt_x</p:attrName>
                                          <p:attrName>ppt_y</p:attrName>
                                        </p:attrNameLst>
                                      </p:cBhvr>
                                      <p:rCtr x="23131" y="-4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Secure Store Application</a:t>
            </a:r>
            <a:endParaRPr lang="en-US" dirty="0"/>
          </a:p>
        </p:txBody>
      </p:sp>
      <p:sp>
        <p:nvSpPr>
          <p:cNvPr id="14" name="Content Placeholder 13"/>
          <p:cNvSpPr>
            <a:spLocks noGrp="1"/>
          </p:cNvSpPr>
          <p:nvPr>
            <p:ph idx="1"/>
          </p:nvPr>
        </p:nvSpPr>
        <p:spPr/>
        <p:txBody>
          <a:bodyPr/>
          <a:lstStyle/>
          <a:p>
            <a:r>
              <a:rPr lang="en-US" dirty="0" smtClean="0"/>
              <a:t>In Service Applications, click Secure </a:t>
            </a:r>
            <a:br>
              <a:rPr lang="en-US" dirty="0" smtClean="0"/>
            </a:br>
            <a:r>
              <a:rPr lang="en-US" dirty="0" smtClean="0"/>
              <a:t>Store Service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7412" y="685801"/>
            <a:ext cx="4648200" cy="4724400"/>
          </a:xfrm>
          <a:prstGeom prst="rect">
            <a:avLst/>
          </a:prstGeom>
        </p:spPr>
      </p:pic>
      <p:sp>
        <p:nvSpPr>
          <p:cNvPr id="6" name="Right Arrow 5"/>
          <p:cNvSpPr/>
          <p:nvPr/>
        </p:nvSpPr>
        <p:spPr>
          <a:xfrm>
            <a:off x="3503612" y="4686784"/>
            <a:ext cx="1219200" cy="3298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2587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 presetClass="entr" presetSubtype="0" fill="hold" grpId="1" nodeType="with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500"/>
                            </p:stCondLst>
                            <p:childTnLst>
                              <p:par>
                                <p:cTn id="11" presetID="63" presetClass="path" presetSubtype="0" accel="50000" decel="50000" fill="hold" grpId="0" nodeType="afterEffect">
                                  <p:stCondLst>
                                    <p:cond delay="0"/>
                                  </p:stCondLst>
                                  <p:childTnLst>
                                    <p:animMotion origin="layout" path="M 2.57098E-6 5.55112E-17 L 0.31883 0.05556 " pathEditMode="relative" rAng="0" ptsTypes="AA">
                                      <p:cBhvr>
                                        <p:cTn id="12" dur="2000" fill="hold"/>
                                        <p:tgtEl>
                                          <p:spTgt spid="6"/>
                                        </p:tgtEl>
                                        <p:attrNameLst>
                                          <p:attrName>ppt_x</p:attrName>
                                          <p:attrName>ppt_y</p:attrName>
                                        </p:attrNameLst>
                                      </p:cBhvr>
                                      <p:rCtr x="15942" y="27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peakerTemplate">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SpeakerTemplate" id="{902C015A-41B7-4BDE-953F-11AA6DF80A45}" vid="{B9A3372C-CA50-4EFF-953B-DEB35148AB33}"/>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4228E6B-D70C-44BB-A81F-A245495F61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SpeakerTemplate</Template>
  <TotalTime>0</TotalTime>
  <Words>1511</Words>
  <Application>Microsoft Office PowerPoint</Application>
  <PresentationFormat>Custom</PresentationFormat>
  <Paragraphs>200</Paragraphs>
  <Slides>39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Corbel</vt:lpstr>
      <vt:lpstr>SpeakerTemplate</vt:lpstr>
      <vt:lpstr>Connecting a SharePoint list to a SQL table for CRUD ops</vt:lpstr>
      <vt:lpstr>Session Agenda</vt:lpstr>
      <vt:lpstr>About Me</vt:lpstr>
      <vt:lpstr>Overview – Why Would We Do This?</vt:lpstr>
      <vt:lpstr>Examples</vt:lpstr>
      <vt:lpstr>Architecture</vt:lpstr>
      <vt:lpstr>PowerPoint Presentation</vt:lpstr>
      <vt:lpstr>Secure Store Application</vt:lpstr>
      <vt:lpstr>Secure Store Application</vt:lpstr>
      <vt:lpstr>Secure Store Application</vt:lpstr>
      <vt:lpstr>Secure Store Application</vt:lpstr>
      <vt:lpstr>Secure Store Application</vt:lpstr>
      <vt:lpstr>Secure Store Application</vt:lpstr>
      <vt:lpstr>Secure Store Application</vt:lpstr>
      <vt:lpstr>Secure Store Application</vt:lpstr>
      <vt:lpstr>Secure Store Application</vt:lpstr>
      <vt:lpstr>Understanding Security Between SharePoint and target DB</vt:lpstr>
      <vt:lpstr>Secure Store Service</vt:lpstr>
      <vt:lpstr>Secure Store Application</vt:lpstr>
      <vt:lpstr>Demo</vt:lpstr>
      <vt:lpstr>PowerPoint Presentation</vt:lpstr>
      <vt:lpstr>External Content Type</vt:lpstr>
      <vt:lpstr>External Content Type</vt:lpstr>
      <vt:lpstr>External Content Type</vt:lpstr>
      <vt:lpstr>External Content Type</vt:lpstr>
      <vt:lpstr>External Content Type</vt:lpstr>
      <vt:lpstr>External Content Type</vt:lpstr>
      <vt:lpstr>External Content Type</vt:lpstr>
      <vt:lpstr>Demo</vt:lpstr>
      <vt:lpstr>PowerPoint Presentation</vt:lpstr>
      <vt:lpstr>Set Object Permissions</vt:lpstr>
      <vt:lpstr>Set Object Permissions</vt:lpstr>
      <vt:lpstr>Demo</vt:lpstr>
      <vt:lpstr>PowerPoint Presentation</vt:lpstr>
      <vt:lpstr>Create Linked List</vt:lpstr>
      <vt:lpstr>Demo</vt:lpstr>
      <vt:lpstr>Review</vt:lpstr>
      <vt:lpstr>Questions?</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2013-09-20T18:44:51Z</dcterms:created>
  <dcterms:modified xsi:type="dcterms:W3CDTF">2013-11-18T16:45:59Z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TC028952619991</vt:lpwstr>
  </property>
  <property fmtid="{D5CDD505-2E9C-101B-9397-08002B2CF9AE}" pid="3" name="Tfs.LastKnownPath">
    <vt:lpwstr>https://d.docs.live.net/4ae4c12356cab46d/SPSat%20Presentation_rev.pptx</vt:lpwstr>
  </property>
</Properties>
</file>