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2"/>
  </p:sldMasterIdLst>
  <p:notesMasterIdLst>
    <p:notesMasterId r:id="rId39"/>
  </p:notesMasterIdLst>
  <p:handoutMasterIdLst>
    <p:handoutMasterId r:id="rId40"/>
  </p:handoutMasterIdLst>
  <p:sldIdLst>
    <p:sldId id="257" r:id="rId3"/>
    <p:sldId id="268" r:id="rId4"/>
    <p:sldId id="267" r:id="rId5"/>
    <p:sldId id="269" r:id="rId6"/>
    <p:sldId id="270" r:id="rId7"/>
    <p:sldId id="271" r:id="rId8"/>
    <p:sldId id="273" r:id="rId9"/>
    <p:sldId id="274" r:id="rId10"/>
    <p:sldId id="272" r:id="rId11"/>
    <p:sldId id="276" r:id="rId12"/>
    <p:sldId id="283" r:id="rId13"/>
    <p:sldId id="275" r:id="rId14"/>
    <p:sldId id="278" r:id="rId15"/>
    <p:sldId id="284" r:id="rId16"/>
    <p:sldId id="277" r:id="rId17"/>
    <p:sldId id="280" r:id="rId18"/>
    <p:sldId id="281" r:id="rId19"/>
    <p:sldId id="282" r:id="rId20"/>
    <p:sldId id="285" r:id="rId21"/>
    <p:sldId id="279" r:id="rId22"/>
    <p:sldId id="287" r:id="rId23"/>
    <p:sldId id="289" r:id="rId24"/>
    <p:sldId id="290" r:id="rId25"/>
    <p:sldId id="288" r:id="rId26"/>
    <p:sldId id="292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291" r:id="rId35"/>
    <p:sldId id="302" r:id="rId36"/>
    <p:sldId id="301" r:id="rId37"/>
    <p:sldId id="303" r:id="rId3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>
      <p:cViewPr varScale="1">
        <p:scale>
          <a:sx n="70" d="100"/>
          <a:sy n="70" d="100"/>
        </p:scale>
        <p:origin x="552" y="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1/6/2015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1/6/2015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6" y="193729"/>
            <a:ext cx="2619059" cy="971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2675" y="291560"/>
            <a:ext cx="2583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 smtClean="0">
                <a:latin typeface="Calibri" panose="020F0502020204030204" pitchFamily="34" charset="0"/>
              </a:rPr>
              <a:t>SPS EVENTS PHX</a:t>
            </a:r>
            <a:endParaRPr lang="en-US" sz="2799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5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7" y="3771174"/>
            <a:ext cx="738390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0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3124201"/>
            <a:ext cx="8823361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6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712" y="448577"/>
            <a:ext cx="51638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99" dirty="0" smtClean="0"/>
              <a:t>Thank you sponsors</a:t>
            </a:r>
            <a:endParaRPr lang="en-US" sz="4199" dirty="0"/>
          </a:p>
        </p:txBody>
      </p:sp>
      <p:pic>
        <p:nvPicPr>
          <p:cNvPr id="3076" name="Picture 4" descr="http://prosymmetry.com/wp-content/uploads/2013/06/Main-Slider-Image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1" y="4305639"/>
            <a:ext cx="3770921" cy="13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ws-partner-directory.com/PartnerDirectory/servlet/servlet.FileDownload?retURL=%2FPartnerDirectory%2Fapex%2FPartnerSearch%3Ftype%3DSI%26Competency%3DMicrosoft%2BSharepoint&amp;file=00PE000000ATPWf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1" y="2169222"/>
            <a:ext cx="3770921" cy="14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1001.nccdn.net/000/000/127/070/Catapu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32" y="2265782"/>
            <a:ext cx="2599650" cy="6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journeyteam.com/Style%20Library/Images/JourneyTeamLogo_clr_notag_hr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31" y="2750447"/>
            <a:ext cx="2718668" cy="6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epmgaa.media.lionheartdms.com/img/photos/2013/09/29/K2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33" y="3462149"/>
            <a:ext cx="1656920" cy="8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metalogix.com/images/default-source/metalogix-company-related-events-and-award-logos/Metalogix_Logo2011.gif?sfvrsn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23" y="4305640"/>
            <a:ext cx="2009254" cy="7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ww1.prweb.com/prfiles/2013/04/12/10660148/Statera%20Logo%20whit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42" y="5052607"/>
            <a:ext cx="2689358" cy="7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d1ewxbznfa539k.cloudfront.net/s/_logo/381950fdf9df2c9bf8144e18fedc73d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97" y="2220558"/>
            <a:ext cx="1584202" cy="6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sharepoint-applications.com/wp-content/themes/thesis/custom/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96" y="3074298"/>
            <a:ext cx="2512136" cy="45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8096" y="1508485"/>
            <a:ext cx="1050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 smtClean="0">
                <a:solidFill>
                  <a:schemeClr val="accent1"/>
                </a:solidFill>
              </a:rPr>
              <a:t>Gold</a:t>
            </a:r>
            <a:endParaRPr lang="en-US" sz="2799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4351" y="1508485"/>
            <a:ext cx="1048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 smtClean="0">
                <a:solidFill>
                  <a:schemeClr val="accent1"/>
                </a:solidFill>
              </a:rPr>
              <a:t>Silver</a:t>
            </a:r>
            <a:endParaRPr lang="en-US" sz="2799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21859" y="1508485"/>
            <a:ext cx="134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 smtClean="0">
                <a:solidFill>
                  <a:schemeClr val="accent1"/>
                </a:solidFill>
              </a:rPr>
              <a:t>Bronze</a:t>
            </a:r>
            <a:endParaRPr lang="en-US" sz="2799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7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reP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encrypted-tbn3.gstatic.com/images?q=tbn:ANd9GcQd7PYzduWcDXHY4y5kHVY8QiWg2qQQrmnUppPm1HUCPeqTjF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25" y="531812"/>
            <a:ext cx="2921583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712" y="448577"/>
            <a:ext cx="2598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99" dirty="0" err="1" smtClean="0"/>
              <a:t>SharePint</a:t>
            </a:r>
            <a:endParaRPr lang="en-US" sz="4199" dirty="0"/>
          </a:p>
        </p:txBody>
      </p:sp>
      <p:sp>
        <p:nvSpPr>
          <p:cNvPr id="2" name="TextBox 1"/>
          <p:cNvSpPr txBox="1"/>
          <p:nvPr/>
        </p:nvSpPr>
        <p:spPr>
          <a:xfrm>
            <a:off x="880304" y="1574800"/>
            <a:ext cx="4623713" cy="341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 smtClean="0"/>
              <a:t>Come socialize</a:t>
            </a:r>
            <a:r>
              <a:rPr lang="en-US" sz="2399" baseline="0" dirty="0" smtClean="0"/>
              <a:t> with the speakers and attendees</a:t>
            </a:r>
          </a:p>
          <a:p>
            <a:endParaRPr lang="en-US" sz="2399" baseline="0" dirty="0" smtClean="0"/>
          </a:p>
          <a:p>
            <a:r>
              <a:rPr lang="en-US" sz="2399" baseline="0" dirty="0" smtClean="0"/>
              <a:t>Meet us at Thirsty Lion @ Tempe Marketplace immediately after SPSPHX</a:t>
            </a:r>
          </a:p>
          <a:p>
            <a:endParaRPr lang="en-US" sz="2399" baseline="0" dirty="0" smtClean="0"/>
          </a:p>
          <a:p>
            <a:r>
              <a:rPr lang="en-US" sz="2399" baseline="0" dirty="0" smtClean="0"/>
              <a:t>Reservations under </a:t>
            </a:r>
            <a:r>
              <a:rPr lang="en-US" sz="2399" b="1" baseline="0" dirty="0" smtClean="0"/>
              <a:t>SharePoint Saturday</a:t>
            </a:r>
            <a:endParaRPr lang="en-US" sz="2399" b="1" dirty="0"/>
          </a:p>
        </p:txBody>
      </p:sp>
      <p:pic>
        <p:nvPicPr>
          <p:cNvPr id="1026" name="Picture 2" descr="http://blogs.phoenixnewtimes.com/bella/ThirstyLionEx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21" y="2695238"/>
            <a:ext cx="5237386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irstyliongastropub.com/images/tempe/contact_pag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82" y="622300"/>
            <a:ext cx="226636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1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37903" y="1169138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7998114" y="0"/>
            <a:ext cx="1602969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6770" y="6092866"/>
            <a:ext cx="993475" cy="7651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32648" y="6327173"/>
            <a:ext cx="330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 smtClean="0"/>
              <a:t>#</a:t>
            </a:r>
            <a:r>
              <a:rPr lang="en-US" sz="2399" dirty="0" err="1" smtClean="0"/>
              <a:t>spsevents</a:t>
            </a:r>
            <a:r>
              <a:rPr lang="en-US" sz="2399" dirty="0" smtClean="0"/>
              <a:t> #</a:t>
            </a:r>
            <a:r>
              <a:rPr lang="en-US" sz="2399" dirty="0" err="1" smtClean="0"/>
              <a:t>spsphx</a:t>
            </a:r>
            <a:endParaRPr lang="en-US" sz="2399" dirty="0"/>
          </a:p>
        </p:txBody>
      </p:sp>
      <p:pic>
        <p:nvPicPr>
          <p:cNvPr id="2052" name="Picture 4" descr="https://g.twimg.com/Twitter_logo_white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50" y="6405562"/>
            <a:ext cx="363098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72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Know REST for the Query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4654" y="4743854"/>
            <a:ext cx="8965036" cy="508000"/>
          </a:xfrm>
        </p:spPr>
        <p:txBody>
          <a:bodyPr/>
          <a:lstStyle/>
          <a:p>
            <a:r>
              <a:rPr lang="en-US" dirty="0" smtClean="0"/>
              <a:t>An introduction to REST for SharePoint 2013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0" y="5562600"/>
            <a:ext cx="4951412" cy="3556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55000" lnSpcReduction="20000"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Eric J Oszakiewski, MCTS, MS, MCPS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SharePoint REST data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3" y="1701796"/>
            <a:ext cx="11049000" cy="48514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Examples:</a:t>
            </a:r>
          </a:p>
          <a:p>
            <a:pPr lvl="1"/>
            <a:r>
              <a:rPr lang="en-US" sz="2400" dirty="0" smtClean="0"/>
              <a:t>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/Web/Lists – retrieve all lists on a site</a:t>
            </a:r>
          </a:p>
          <a:p>
            <a:pPr lvl="1"/>
            <a:r>
              <a:rPr lang="en-US" sz="2400" dirty="0" smtClean="0"/>
              <a:t>_</a:t>
            </a:r>
            <a:r>
              <a:rPr lang="en-US" sz="2400" dirty="0" err="1"/>
              <a:t>api</a:t>
            </a:r>
            <a:r>
              <a:rPr lang="en-US" sz="2400" dirty="0"/>
              <a:t>/Web/Lists/</a:t>
            </a:r>
            <a:r>
              <a:rPr lang="en-US" sz="2400" dirty="0" err="1"/>
              <a:t>getByTitle</a:t>
            </a:r>
            <a:r>
              <a:rPr lang="en-US" sz="2400" dirty="0" smtClean="0"/>
              <a:t>(‘widgets’) – get info on the Widgets list</a:t>
            </a:r>
          </a:p>
          <a:p>
            <a:pPr lvl="1"/>
            <a:r>
              <a:rPr lang="en-US" sz="2400" dirty="0"/>
              <a:t>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/Web/Lists(guid‘abcd1234-dc6d-434b-bedf-046ad626bd0e</a:t>
            </a:r>
            <a:r>
              <a:rPr lang="en-US" sz="2400" dirty="0"/>
              <a:t>') – get info on </a:t>
            </a:r>
            <a:r>
              <a:rPr lang="en-US" sz="2400" dirty="0" smtClean="0"/>
              <a:t>a list by using GUID</a:t>
            </a:r>
          </a:p>
          <a:p>
            <a:pPr lvl="1"/>
            <a:r>
              <a:rPr lang="en-US" sz="2400" dirty="0"/>
              <a:t>_</a:t>
            </a:r>
            <a:r>
              <a:rPr lang="en-US" sz="2400" dirty="0" err="1"/>
              <a:t>api</a:t>
            </a:r>
            <a:r>
              <a:rPr lang="en-US" sz="2400" dirty="0"/>
              <a:t>/Web/Lists/</a:t>
            </a:r>
            <a:r>
              <a:rPr lang="en-US" sz="2400" dirty="0" err="1"/>
              <a:t>getByTitle</a:t>
            </a:r>
            <a:r>
              <a:rPr lang="en-US" sz="2400" dirty="0" smtClean="0"/>
              <a:t>(‘widgets’)/Items – See all items in the Tasks list</a:t>
            </a:r>
          </a:p>
          <a:p>
            <a:pPr lvl="1"/>
            <a:r>
              <a:rPr lang="en-US" sz="2400" dirty="0" smtClean="0"/>
              <a:t>_</a:t>
            </a:r>
            <a:r>
              <a:rPr lang="en-US" sz="2400" dirty="0" err="1"/>
              <a:t>api</a:t>
            </a:r>
            <a:r>
              <a:rPr lang="en-US" sz="2400" dirty="0"/>
              <a:t>/Web/Lists/</a:t>
            </a:r>
            <a:r>
              <a:rPr lang="en-US" sz="2400" dirty="0" err="1"/>
              <a:t>getByTitle</a:t>
            </a:r>
            <a:r>
              <a:rPr lang="en-US" sz="2400" dirty="0" smtClean="0"/>
              <a:t>(‘widgets’)/Items(2) – See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item in the Tasks list</a:t>
            </a:r>
          </a:p>
          <a:p>
            <a:pPr lvl="1"/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823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SharePoint REST data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8883" y="2082796"/>
            <a:ext cx="4342129" cy="7366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Walk the object model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90873" y="2644170"/>
            <a:ext cx="3607078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400" dirty="0">
                <a:solidFill>
                  <a:srgbClr val="3333CC"/>
                </a:solidFill>
                <a:latin typeface="Crashcourse BB" panose="02000506000000020004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0961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SharePoint REST data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701796"/>
            <a:ext cx="10895172" cy="4927603"/>
          </a:xfrm>
        </p:spPr>
        <p:txBody>
          <a:bodyPr>
            <a:noAutofit/>
          </a:bodyPr>
          <a:lstStyle/>
          <a:p>
            <a:r>
              <a:rPr lang="en-US" sz="2400" dirty="0" smtClean="0"/>
              <a:t>Filtering (OData)</a:t>
            </a:r>
          </a:p>
          <a:p>
            <a:pPr lvl="1"/>
            <a:r>
              <a:rPr lang="en-US" sz="2400" dirty="0"/>
              <a:t>_</a:t>
            </a:r>
            <a:r>
              <a:rPr lang="en-US" sz="2400" dirty="0" err="1"/>
              <a:t>api</a:t>
            </a:r>
            <a:r>
              <a:rPr lang="en-US" sz="2400" dirty="0"/>
              <a:t>/Web/Lists/</a:t>
            </a:r>
            <a:r>
              <a:rPr lang="en-US" sz="2400" dirty="0" err="1"/>
              <a:t>getByTitle</a:t>
            </a:r>
            <a:r>
              <a:rPr lang="en-US" sz="2400" dirty="0" smtClean="0"/>
              <a:t>(‘widgets’)/</a:t>
            </a:r>
            <a:r>
              <a:rPr lang="en-US" sz="2400" dirty="0"/>
              <a:t>Items</a:t>
            </a:r>
            <a:r>
              <a:rPr lang="en-US" sz="2400" dirty="0">
                <a:solidFill>
                  <a:srgbClr val="FFFF00"/>
                </a:solidFill>
              </a:rPr>
              <a:t>?$select=Title </a:t>
            </a:r>
            <a:r>
              <a:rPr lang="en-US" sz="2400" dirty="0"/>
              <a:t>– See only titles of all items in the Tasks list</a:t>
            </a:r>
          </a:p>
          <a:p>
            <a:pPr lvl="1"/>
            <a:r>
              <a:rPr lang="en-US" sz="2400" dirty="0" smtClean="0"/>
              <a:t>_</a:t>
            </a:r>
            <a:r>
              <a:rPr lang="en-US" sz="2400" dirty="0" err="1"/>
              <a:t>api</a:t>
            </a:r>
            <a:r>
              <a:rPr lang="en-US" sz="2400" dirty="0"/>
              <a:t>/Web/Lists/</a:t>
            </a:r>
            <a:r>
              <a:rPr lang="en-US" sz="2400" dirty="0" err="1"/>
              <a:t>getByTitle</a:t>
            </a:r>
            <a:r>
              <a:rPr lang="en-US" sz="2400" dirty="0"/>
              <a:t>(‘widgets’)/Items</a:t>
            </a:r>
            <a:r>
              <a:rPr lang="en-US" sz="2400" dirty="0">
                <a:solidFill>
                  <a:srgbClr val="FFFF00"/>
                </a:solidFill>
              </a:rPr>
              <a:t>(2)?$select=Title </a:t>
            </a:r>
            <a:r>
              <a:rPr lang="en-US" sz="2400" dirty="0"/>
              <a:t>– See the title of the 2</a:t>
            </a:r>
            <a:r>
              <a:rPr lang="en-US" sz="2400" baseline="30000" dirty="0"/>
              <a:t>nd</a:t>
            </a:r>
            <a:r>
              <a:rPr lang="en-US" sz="2400" dirty="0"/>
              <a:t> item in the Tasks list</a:t>
            </a:r>
          </a:p>
          <a:p>
            <a:pPr lvl="1"/>
            <a:r>
              <a:rPr lang="en-US" sz="2400" dirty="0" smtClean="0"/>
              <a:t>_</a:t>
            </a:r>
            <a:r>
              <a:rPr lang="en-US" sz="2400" dirty="0" err="1"/>
              <a:t>api</a:t>
            </a:r>
            <a:r>
              <a:rPr lang="en-US" sz="2400" dirty="0"/>
              <a:t>/Web/Lists/</a:t>
            </a:r>
            <a:r>
              <a:rPr lang="en-US" sz="2400" dirty="0" err="1"/>
              <a:t>getByTitle</a:t>
            </a:r>
            <a:r>
              <a:rPr lang="en-US" sz="2400" dirty="0"/>
              <a:t>(‘widgets’)/</a:t>
            </a:r>
            <a:r>
              <a:rPr lang="en-US" sz="2400" dirty="0" smtClean="0"/>
              <a:t>Items</a:t>
            </a:r>
            <a:r>
              <a:rPr lang="en-US" sz="2400" dirty="0" smtClean="0">
                <a:solidFill>
                  <a:srgbClr val="FFFF00"/>
                </a:solidFill>
              </a:rPr>
              <a:t>?$filter=</a:t>
            </a:r>
            <a:r>
              <a:rPr lang="en-US" sz="2400" dirty="0" err="1" smtClean="0">
                <a:solidFill>
                  <a:srgbClr val="FFFF00"/>
                </a:solidFill>
              </a:rPr>
              <a:t>startsWith</a:t>
            </a:r>
            <a:r>
              <a:rPr lang="en-US" sz="2400" dirty="0" smtClean="0">
                <a:solidFill>
                  <a:srgbClr val="FFFF00"/>
                </a:solidFill>
              </a:rPr>
              <a:t>(Title, ‘R’) </a:t>
            </a:r>
            <a:r>
              <a:rPr lang="en-US" sz="2400" dirty="0" smtClean="0"/>
              <a:t>– See all items in the Task list where the Title starts with an R</a:t>
            </a:r>
          </a:p>
          <a:p>
            <a:pPr lvl="1"/>
            <a:r>
              <a:rPr lang="en-US" sz="2400" dirty="0"/>
              <a:t>_</a:t>
            </a:r>
            <a:r>
              <a:rPr lang="en-US" sz="2400" dirty="0" err="1"/>
              <a:t>api</a:t>
            </a:r>
            <a:r>
              <a:rPr lang="en-US" sz="2400" dirty="0"/>
              <a:t>/Web/Lists/</a:t>
            </a:r>
            <a:r>
              <a:rPr lang="en-US" sz="2400" dirty="0" err="1"/>
              <a:t>getByTitle</a:t>
            </a:r>
            <a:r>
              <a:rPr lang="en-US" sz="2400" dirty="0"/>
              <a:t>(‘widgets’)/Items</a:t>
            </a:r>
            <a:r>
              <a:rPr lang="en-US" sz="2400" dirty="0">
                <a:solidFill>
                  <a:srgbClr val="FFFF00"/>
                </a:solidFill>
              </a:rPr>
              <a:t>?$</a:t>
            </a:r>
            <a:r>
              <a:rPr lang="en-US" sz="2400" dirty="0" smtClean="0">
                <a:solidFill>
                  <a:srgbClr val="FFFF00"/>
                </a:solidFill>
              </a:rPr>
              <a:t>filter=</a:t>
            </a:r>
            <a:r>
              <a:rPr lang="en-US" sz="2400" dirty="0" err="1" smtClean="0">
                <a:solidFill>
                  <a:srgbClr val="FFFF00"/>
                </a:solidFill>
              </a:rPr>
              <a:t>startsWith</a:t>
            </a:r>
            <a:r>
              <a:rPr lang="en-US" sz="2400" dirty="0" smtClean="0">
                <a:solidFill>
                  <a:srgbClr val="FFFF00"/>
                </a:solidFill>
              </a:rPr>
              <a:t>(Title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‘C’) </a:t>
            </a:r>
            <a:r>
              <a:rPr lang="en-US" sz="2400" dirty="0">
                <a:solidFill>
                  <a:srgbClr val="FFFF00"/>
                </a:solidFill>
              </a:rPr>
              <a:t>&amp;$select=Title </a:t>
            </a:r>
            <a:r>
              <a:rPr lang="en-US" sz="2400" dirty="0"/>
              <a:t>– </a:t>
            </a:r>
            <a:r>
              <a:rPr lang="en-US" sz="2400" dirty="0" smtClean="0"/>
              <a:t>See only the title of </a:t>
            </a:r>
            <a:r>
              <a:rPr lang="en-US" sz="2400" dirty="0"/>
              <a:t>all items in the Task list where the Title </a:t>
            </a:r>
            <a:r>
              <a:rPr lang="en-US" sz="2400" dirty="0" smtClean="0"/>
              <a:t>starts with a C</a:t>
            </a:r>
          </a:p>
          <a:p>
            <a:pPr lvl="1"/>
            <a:r>
              <a:rPr lang="en-US" sz="2400" dirty="0"/>
              <a:t>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/web/lists/</a:t>
            </a:r>
            <a:r>
              <a:rPr lang="en-US" sz="2400" dirty="0" err="1" smtClean="0"/>
              <a:t>getByTitle</a:t>
            </a:r>
            <a:r>
              <a:rPr lang="en-US" sz="2400" dirty="0"/>
              <a:t>(‘widgets’)/</a:t>
            </a:r>
            <a:r>
              <a:rPr lang="en-US" sz="2400" dirty="0" smtClean="0"/>
              <a:t>items</a:t>
            </a:r>
            <a:r>
              <a:rPr lang="en-US" sz="2400" dirty="0" smtClean="0">
                <a:solidFill>
                  <a:srgbClr val="FFFF00"/>
                </a:solidFill>
              </a:rPr>
              <a:t>?$top=10</a:t>
            </a:r>
            <a:r>
              <a:rPr lang="en-US" sz="2400" dirty="0" smtClean="0"/>
              <a:t> – Return only the first 10 items</a:t>
            </a:r>
          </a:p>
          <a:p>
            <a:pPr lvl="1"/>
            <a:r>
              <a:rPr lang="en-US" sz="2400" dirty="0"/>
              <a:t>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/web/lists/</a:t>
            </a:r>
            <a:r>
              <a:rPr lang="en-US" sz="2400" dirty="0" err="1"/>
              <a:t>getByTitle</a:t>
            </a:r>
            <a:r>
              <a:rPr lang="en-US" sz="2400" dirty="0"/>
              <a:t>(‘widgets’)/</a:t>
            </a:r>
            <a:r>
              <a:rPr lang="en-US" sz="2400" dirty="0" smtClean="0"/>
              <a:t>items</a:t>
            </a:r>
            <a:r>
              <a:rPr lang="en-US" sz="2400" dirty="0" smtClean="0">
                <a:solidFill>
                  <a:srgbClr val="FFFF00"/>
                </a:solidFill>
              </a:rPr>
              <a:t>?$</a:t>
            </a:r>
            <a:r>
              <a:rPr lang="en-US" sz="2400" dirty="0" err="1" smtClean="0">
                <a:solidFill>
                  <a:srgbClr val="FFFF00"/>
                </a:solidFill>
              </a:rPr>
              <a:t>orderby</a:t>
            </a:r>
            <a:r>
              <a:rPr lang="en-US" sz="2400" dirty="0" smtClean="0">
                <a:solidFill>
                  <a:srgbClr val="FFFF00"/>
                </a:solidFill>
              </a:rPr>
              <a:t>=Created </a:t>
            </a:r>
            <a:r>
              <a:rPr lang="en-US" sz="2400" dirty="0" err="1" smtClean="0">
                <a:solidFill>
                  <a:srgbClr val="FFFF00"/>
                </a:solidFill>
              </a:rPr>
              <a:t>desc</a:t>
            </a:r>
            <a:r>
              <a:rPr lang="en-US" sz="2400" dirty="0" smtClean="0"/>
              <a:t> – returns all list items in date order by newest record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1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SharePoint REST </a:t>
            </a:r>
            <a:r>
              <a:rPr lang="en-US" smtClean="0"/>
              <a:t>data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3" y="1701797"/>
            <a:ext cx="10820400" cy="44622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Converting to JSON</a:t>
            </a:r>
          </a:p>
          <a:p>
            <a:pPr lvl="1"/>
            <a:r>
              <a:rPr lang="en-US" sz="2400" dirty="0"/>
              <a:t>http://sp2013/_api/Web/Lists/getByTitle('Category%20Type')/Items?$filter=startswith(Title, </a:t>
            </a:r>
            <a:r>
              <a:rPr lang="en-US" sz="2400" dirty="0" smtClean="0"/>
              <a:t>‘R’)&amp;$select=Title</a:t>
            </a:r>
          </a:p>
          <a:p>
            <a:pPr lvl="1"/>
            <a:r>
              <a:rPr lang="en-US" sz="2400" dirty="0" smtClean="0"/>
              <a:t>Add header</a:t>
            </a:r>
          </a:p>
          <a:p>
            <a:pPr lvl="2"/>
            <a:r>
              <a:rPr lang="en-US" sz="2400" dirty="0"/>
              <a:t>Accept: </a:t>
            </a:r>
            <a:r>
              <a:rPr lang="en-US" sz="2400" dirty="0" smtClean="0"/>
              <a:t>application/</a:t>
            </a:r>
            <a:r>
              <a:rPr lang="en-US" sz="2400" dirty="0" err="1" smtClean="0"/>
              <a:t>json;odata</a:t>
            </a:r>
            <a:r>
              <a:rPr lang="en-US" sz="2400" dirty="0" smtClean="0"/>
              <a:t>=verbose</a:t>
            </a:r>
          </a:p>
          <a:p>
            <a:r>
              <a:rPr lang="en-US" sz="2400" dirty="0" smtClean="0"/>
              <a:t>Results will be in JSON format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3" y="4437378"/>
            <a:ext cx="8305799" cy="19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SharePoint REST data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3" y="1701797"/>
            <a:ext cx="4648199" cy="965203"/>
          </a:xfrm>
        </p:spPr>
        <p:txBody>
          <a:bodyPr>
            <a:normAutofit/>
          </a:bodyPr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0873" y="2644170"/>
            <a:ext cx="3607078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400" dirty="0">
                <a:solidFill>
                  <a:srgbClr val="3333CC"/>
                </a:solidFill>
                <a:latin typeface="Crashcourse BB" panose="02000506000000020004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558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Lists and List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025" y="2052919"/>
            <a:ext cx="8944211" cy="4043081"/>
          </a:xfrm>
        </p:spPr>
        <p:txBody>
          <a:bodyPr/>
          <a:lstStyle/>
          <a:p>
            <a:r>
              <a:rPr lang="en-US" dirty="0" smtClean="0"/>
              <a:t>Creating list item</a:t>
            </a:r>
          </a:p>
          <a:p>
            <a:r>
              <a:rPr lang="en-US" dirty="0" smtClean="0"/>
              <a:t>Two methods of enforcing request security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FormDigestValue</a:t>
            </a:r>
            <a:r>
              <a:rPr lang="en-US" dirty="0" smtClean="0"/>
              <a:t> to query</a:t>
            </a:r>
          </a:p>
          <a:p>
            <a:pPr lvl="2"/>
            <a:r>
              <a:rPr lang="en-US" dirty="0" smtClean="0"/>
              <a:t>/_</a:t>
            </a:r>
            <a:r>
              <a:rPr lang="en-US" dirty="0" err="1" smtClean="0"/>
              <a:t>api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rgbClr val="FFFF00"/>
                </a:solidFill>
              </a:rPr>
              <a:t>contextinfo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(POST)</a:t>
            </a:r>
          </a:p>
          <a:p>
            <a:pPr lvl="2"/>
            <a:r>
              <a:rPr lang="en-US" dirty="0" smtClean="0"/>
              <a:t>Look for </a:t>
            </a:r>
            <a:r>
              <a:rPr lang="en-US" dirty="0" err="1" smtClean="0">
                <a:solidFill>
                  <a:srgbClr val="FFFF00"/>
                </a:solidFill>
              </a:rPr>
              <a:t>FormDigestValue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Copy entire value to use in building POST query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"X-</a:t>
            </a:r>
            <a:r>
              <a:rPr lang="en-US" dirty="0" err="1"/>
              <a:t>RequestDigest</a:t>
            </a:r>
            <a:r>
              <a:rPr lang="en-US" dirty="0"/>
              <a:t>": $("#__REQUESTDIGEST").</a:t>
            </a:r>
            <a:r>
              <a:rPr lang="en-US" dirty="0" err="1"/>
              <a:t>val</a:t>
            </a:r>
            <a:r>
              <a:rPr lang="en-US" dirty="0"/>
              <a:t>()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4343400"/>
            <a:ext cx="11658600" cy="11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Lists and List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524000"/>
            <a:ext cx="11125200" cy="4195481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Begin with POST URL</a:t>
            </a:r>
          </a:p>
          <a:p>
            <a:pPr lvl="2"/>
            <a:r>
              <a:rPr lang="en-US" sz="2400" dirty="0"/>
              <a:t>http://sp2013/_api/Web/Lists/getByTitle('Category%20Type')/</a:t>
            </a:r>
            <a:r>
              <a:rPr lang="en-US" sz="2400" dirty="0" smtClean="0"/>
              <a:t>Items</a:t>
            </a:r>
          </a:p>
          <a:p>
            <a:pPr lvl="1"/>
            <a:r>
              <a:rPr lang="en-US" sz="2400" dirty="0" smtClean="0"/>
              <a:t>Add 3 headers</a:t>
            </a:r>
          </a:p>
          <a:p>
            <a:pPr lvl="2"/>
            <a:r>
              <a:rPr lang="en-US" sz="2400" dirty="0"/>
              <a:t>Accept: </a:t>
            </a:r>
            <a:r>
              <a:rPr lang="en-US" sz="2400" dirty="0" smtClean="0"/>
              <a:t>application/</a:t>
            </a:r>
            <a:r>
              <a:rPr lang="en-US" sz="2400" dirty="0" err="1" smtClean="0"/>
              <a:t>json;odata</a:t>
            </a:r>
            <a:r>
              <a:rPr lang="en-US" sz="2400" dirty="0" smtClean="0"/>
              <a:t>=verbose</a:t>
            </a:r>
          </a:p>
          <a:p>
            <a:pPr lvl="2"/>
            <a:r>
              <a:rPr lang="en-US" sz="2400" dirty="0"/>
              <a:t>content-type: </a:t>
            </a:r>
            <a:r>
              <a:rPr lang="en-US" sz="2400" dirty="0" smtClean="0"/>
              <a:t>application/</a:t>
            </a:r>
            <a:r>
              <a:rPr lang="en-US" sz="2400" dirty="0" err="1" smtClean="0"/>
              <a:t>json;odata</a:t>
            </a:r>
            <a:r>
              <a:rPr lang="en-US" sz="2400" dirty="0" smtClean="0"/>
              <a:t>=verbose</a:t>
            </a:r>
          </a:p>
          <a:p>
            <a:pPr lvl="2"/>
            <a:r>
              <a:rPr lang="en-US" sz="2400" dirty="0"/>
              <a:t>X-</a:t>
            </a:r>
            <a:r>
              <a:rPr lang="en-US" sz="2400" dirty="0" err="1"/>
              <a:t>RequestDigest</a:t>
            </a:r>
            <a:r>
              <a:rPr lang="en-US" sz="2400" dirty="0" smtClean="0"/>
              <a:t>: Form Digest Value you just copied</a:t>
            </a:r>
          </a:p>
          <a:p>
            <a:pPr lvl="1"/>
            <a:r>
              <a:rPr lang="en-US" sz="2400" dirty="0" smtClean="0"/>
              <a:t>Request Body</a:t>
            </a:r>
          </a:p>
          <a:p>
            <a:pPr lvl="2"/>
            <a:r>
              <a:rPr lang="en-US" sz="2400" dirty="0"/>
              <a:t>{'__metadata':{'type':'SP.Data.Category_x0020_TypeListItem'},'</a:t>
            </a:r>
            <a:r>
              <a:rPr lang="en-US" sz="2400" dirty="0" err="1"/>
              <a:t>Title</a:t>
            </a:r>
            <a:r>
              <a:rPr lang="en-US" sz="2400" dirty="0" err="1" smtClean="0"/>
              <a:t>':‘My</a:t>
            </a:r>
            <a:r>
              <a:rPr lang="en-US" sz="2400" dirty="0" smtClean="0"/>
              <a:t> Category'}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290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Lists and List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612" y="1371600"/>
            <a:ext cx="11085800" cy="4195481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Request Body – __metadata { ‘type’}</a:t>
            </a:r>
          </a:p>
          <a:p>
            <a:pPr lvl="2"/>
            <a:r>
              <a:rPr lang="en-US" sz="2400" dirty="0" smtClean="0"/>
              <a:t>GET http</a:t>
            </a:r>
            <a:r>
              <a:rPr lang="en-US" sz="2400" dirty="0"/>
              <a:t>://sp2013/_api/Web/Lists/getByTitle('Category%20Type')/</a:t>
            </a:r>
            <a:r>
              <a:rPr lang="en-US" sz="2400" dirty="0" smtClean="0"/>
              <a:t>Items - Look for </a:t>
            </a:r>
            <a:r>
              <a:rPr lang="en-US" sz="2400" dirty="0" smtClean="0">
                <a:solidFill>
                  <a:srgbClr val="FFFF00"/>
                </a:solidFill>
              </a:rPr>
              <a:t>category term</a:t>
            </a:r>
            <a:r>
              <a:rPr lang="en-US" sz="2400" dirty="0" smtClean="0"/>
              <a:t> of other similar list items to get type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1" y="3288108"/>
            <a:ext cx="8437469" cy="9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Lists and List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8883" y="1701797"/>
            <a:ext cx="5332729" cy="8890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Creating list item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90873" y="2644170"/>
            <a:ext cx="3607078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400" dirty="0">
                <a:solidFill>
                  <a:srgbClr val="3333CC"/>
                </a:solidFill>
                <a:latin typeface="Crashcourse BB" panose="02000506000000020004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211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Lists and List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143000"/>
            <a:ext cx="11506200" cy="4195481"/>
          </a:xfrm>
        </p:spPr>
        <p:txBody>
          <a:bodyPr>
            <a:noAutofit/>
          </a:bodyPr>
          <a:lstStyle/>
          <a:p>
            <a:r>
              <a:rPr lang="en-US" sz="2000" dirty="0" smtClean="0"/>
              <a:t>Updating list item</a:t>
            </a:r>
          </a:p>
          <a:p>
            <a:pPr lvl="1"/>
            <a:r>
              <a:rPr lang="en-US" sz="2000" dirty="0" smtClean="0"/>
              <a:t>Begin with POST URL</a:t>
            </a:r>
          </a:p>
          <a:p>
            <a:pPr lvl="2"/>
            <a:r>
              <a:rPr lang="en-US" sz="2000" dirty="0"/>
              <a:t>http://sp2013/_api/Web/Lists/getByTitle('Category%20Type')/</a:t>
            </a:r>
            <a:r>
              <a:rPr lang="en-US" sz="2000" dirty="0" smtClean="0"/>
              <a:t>Items</a:t>
            </a:r>
            <a:r>
              <a:rPr lang="en-US" sz="2000" dirty="0" smtClean="0">
                <a:solidFill>
                  <a:srgbClr val="FFFF00"/>
                </a:solidFill>
              </a:rPr>
              <a:t>(9)</a:t>
            </a:r>
          </a:p>
          <a:p>
            <a:pPr lvl="2"/>
            <a:r>
              <a:rPr lang="en-US" sz="2000" dirty="0" smtClean="0"/>
              <a:t>Added item ID (important!)</a:t>
            </a:r>
          </a:p>
          <a:p>
            <a:pPr lvl="1"/>
            <a:r>
              <a:rPr lang="en-US" sz="2000" dirty="0" smtClean="0"/>
              <a:t>Add 5 headers</a:t>
            </a:r>
          </a:p>
          <a:p>
            <a:pPr lvl="2"/>
            <a:r>
              <a:rPr lang="en-US" sz="2000" dirty="0" err="1" smtClean="0"/>
              <a:t>X-HTTP-Method:MERGE</a:t>
            </a:r>
            <a:endParaRPr lang="en-US" sz="2000" dirty="0" smtClean="0"/>
          </a:p>
          <a:p>
            <a:pPr lvl="2"/>
            <a:r>
              <a:rPr lang="en-US" sz="2000" dirty="0" smtClean="0"/>
              <a:t>If-Match: *</a:t>
            </a:r>
          </a:p>
          <a:p>
            <a:pPr lvl="2"/>
            <a:r>
              <a:rPr lang="en-US" sz="2000" dirty="0" smtClean="0"/>
              <a:t>accept</a:t>
            </a:r>
            <a:r>
              <a:rPr lang="en-US" sz="2000" dirty="0"/>
              <a:t>: </a:t>
            </a:r>
            <a:r>
              <a:rPr lang="en-US" sz="2000" dirty="0" smtClean="0"/>
              <a:t>application/</a:t>
            </a:r>
            <a:r>
              <a:rPr lang="en-US" sz="2000" dirty="0" err="1" smtClean="0"/>
              <a:t>json;odata</a:t>
            </a:r>
            <a:r>
              <a:rPr lang="en-US" sz="2000" dirty="0" smtClean="0"/>
              <a:t>=verbose</a:t>
            </a:r>
          </a:p>
          <a:p>
            <a:pPr lvl="2"/>
            <a:r>
              <a:rPr lang="en-US" sz="2000" dirty="0"/>
              <a:t>content-type: </a:t>
            </a:r>
            <a:r>
              <a:rPr lang="en-US" sz="2000" dirty="0" smtClean="0"/>
              <a:t>application/</a:t>
            </a:r>
            <a:r>
              <a:rPr lang="en-US" sz="2000" dirty="0" err="1" smtClean="0"/>
              <a:t>json;odata</a:t>
            </a:r>
            <a:r>
              <a:rPr lang="en-US" sz="2000" dirty="0" smtClean="0"/>
              <a:t>=verbose</a:t>
            </a:r>
          </a:p>
          <a:p>
            <a:pPr lvl="2"/>
            <a:r>
              <a:rPr lang="en-US" sz="2000" dirty="0"/>
              <a:t>X-</a:t>
            </a:r>
            <a:r>
              <a:rPr lang="en-US" sz="2000" dirty="0" err="1"/>
              <a:t>RequestDigest</a:t>
            </a:r>
            <a:r>
              <a:rPr lang="en-US" sz="2000" dirty="0" smtClean="0"/>
              <a:t>: Form Digest Value you copied</a:t>
            </a:r>
          </a:p>
          <a:p>
            <a:pPr lvl="1"/>
            <a:r>
              <a:rPr lang="en-US" sz="2000" dirty="0" smtClean="0"/>
              <a:t>Request Body</a:t>
            </a:r>
          </a:p>
          <a:p>
            <a:pPr lvl="2"/>
            <a:r>
              <a:rPr lang="en-US" sz="2000" dirty="0"/>
              <a:t>{'__metadata':{'type':'SP.Data.Category_x0020_TypeListItem'},'</a:t>
            </a:r>
            <a:r>
              <a:rPr lang="en-US" sz="2000" dirty="0" err="1"/>
              <a:t>Title':</a:t>
            </a:r>
            <a:r>
              <a:rPr lang="en-US" sz="2000" dirty="0" err="1" smtClean="0"/>
              <a:t>'Category</a:t>
            </a:r>
            <a:r>
              <a:rPr lang="en-US" sz="2000" dirty="0" smtClean="0"/>
              <a:t> X'}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166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REST?</a:t>
            </a:r>
          </a:p>
          <a:p>
            <a:r>
              <a:rPr lang="en-US" sz="2400" dirty="0" smtClean="0"/>
              <a:t>SharePoint 2013 REST</a:t>
            </a:r>
          </a:p>
          <a:p>
            <a:r>
              <a:rPr lang="en-US" sz="2400" dirty="0" smtClean="0"/>
              <a:t>SharePoint REST endpoint URI structure</a:t>
            </a:r>
          </a:p>
          <a:p>
            <a:r>
              <a:rPr lang="en-US" sz="2400" dirty="0" smtClean="0"/>
              <a:t>Navigating the SharePoint REST data structure</a:t>
            </a:r>
          </a:p>
          <a:p>
            <a:r>
              <a:rPr lang="en-US" sz="2400" dirty="0" smtClean="0"/>
              <a:t>Working with Lists and List Items</a:t>
            </a:r>
          </a:p>
          <a:p>
            <a:r>
              <a:rPr lang="en-US" sz="2400" dirty="0" smtClean="0"/>
              <a:t>Working with Folders and Files</a:t>
            </a:r>
          </a:p>
          <a:p>
            <a:r>
              <a:rPr lang="en-US" sz="2400" dirty="0" smtClean="0"/>
              <a:t>Leveraging permissions using REST</a:t>
            </a:r>
          </a:p>
          <a:p>
            <a:r>
              <a:rPr lang="en-US" sz="2400" dirty="0" smtClean="0"/>
              <a:t>Q &amp;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Lists and List Items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371600"/>
            <a:ext cx="10934987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Updating list item – additional headers</a:t>
            </a:r>
            <a:endParaRPr lang="en-US" sz="2400" dirty="0"/>
          </a:p>
          <a:p>
            <a:pPr lvl="1"/>
            <a:r>
              <a:rPr lang="en-US" sz="2400" dirty="0" err="1" smtClean="0"/>
              <a:t>X-HTTP-Method:MERGE</a:t>
            </a:r>
            <a:r>
              <a:rPr lang="en-US" sz="2400" dirty="0" smtClean="0"/>
              <a:t> is required when updating list item info</a:t>
            </a:r>
          </a:p>
          <a:p>
            <a:pPr lvl="1"/>
            <a:r>
              <a:rPr lang="en-US" sz="2400" dirty="0" smtClean="0"/>
              <a:t>If-Match: * used in conditional circumstances, such as updating list items!</a:t>
            </a:r>
          </a:p>
          <a:p>
            <a:pPr lvl="2"/>
            <a:r>
              <a:rPr lang="en-US" sz="2400" dirty="0" smtClean="0"/>
              <a:t>* = if data is found, proceed with operation</a:t>
            </a:r>
          </a:p>
          <a:p>
            <a:pPr lvl="2"/>
            <a:r>
              <a:rPr lang="en-US" sz="2400" dirty="0" smtClean="0"/>
              <a:t>Conditional Method (read more </a:t>
            </a:r>
            <a:r>
              <a:rPr lang="en-US" sz="2400" dirty="0"/>
              <a:t>at </a:t>
            </a:r>
            <a:endParaRPr lang="en-US" sz="2400" dirty="0" smtClean="0"/>
          </a:p>
          <a:p>
            <a:pPr marL="914126" lvl="2" indent="0">
              <a:buNone/>
            </a:pPr>
            <a:r>
              <a:rPr lang="en-US" sz="2400" dirty="0" smtClean="0"/>
              <a:t>www.w3.org </a:t>
            </a:r>
            <a:r>
              <a:rPr lang="en-US" sz="2400" dirty="0"/>
              <a:t>Protocols/rfc2616/rfc2616-sec14.html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73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Lists and List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8883" y="1701797"/>
            <a:ext cx="5104129" cy="8128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Updating list item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90873" y="2644170"/>
            <a:ext cx="3607078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400" dirty="0">
                <a:solidFill>
                  <a:srgbClr val="3333CC"/>
                </a:solidFill>
                <a:latin typeface="Crashcourse BB" panose="02000506000000020004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9171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Lists and List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371600"/>
            <a:ext cx="11428413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Deleting list item</a:t>
            </a:r>
          </a:p>
          <a:p>
            <a:pPr lvl="1"/>
            <a:r>
              <a:rPr lang="en-US" sz="2400" dirty="0" smtClean="0"/>
              <a:t>Begin with POST URL</a:t>
            </a:r>
          </a:p>
          <a:p>
            <a:pPr lvl="2"/>
            <a:r>
              <a:rPr lang="en-US" sz="2400" dirty="0"/>
              <a:t>http://sp2013/_api/Web/Lists/getByTitle('Category%20Type')/</a:t>
            </a:r>
            <a:r>
              <a:rPr lang="en-US" sz="2400" dirty="0" smtClean="0"/>
              <a:t>Items</a:t>
            </a:r>
            <a:r>
              <a:rPr lang="en-US" sz="2400" dirty="0" smtClean="0">
                <a:solidFill>
                  <a:srgbClr val="FFFF00"/>
                </a:solidFill>
              </a:rPr>
              <a:t>(9)</a:t>
            </a:r>
          </a:p>
          <a:p>
            <a:pPr lvl="2"/>
            <a:r>
              <a:rPr lang="en-US" sz="2400" dirty="0" smtClean="0"/>
              <a:t>Added item ID (important!)</a:t>
            </a:r>
          </a:p>
          <a:p>
            <a:pPr lvl="1"/>
            <a:r>
              <a:rPr lang="en-US" sz="2400" dirty="0" smtClean="0"/>
              <a:t>Add 3 headers</a:t>
            </a:r>
          </a:p>
          <a:p>
            <a:pPr lvl="2"/>
            <a:r>
              <a:rPr lang="en-US" sz="2400" dirty="0" err="1" smtClean="0"/>
              <a:t>X-HTTP-Method:</a:t>
            </a:r>
            <a:r>
              <a:rPr lang="en-US" sz="2400" dirty="0" err="1" smtClean="0">
                <a:solidFill>
                  <a:srgbClr val="FFFF00"/>
                </a:solidFill>
              </a:rPr>
              <a:t>DELETE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2"/>
            <a:r>
              <a:rPr lang="en-US" sz="2400" dirty="0" smtClean="0"/>
              <a:t>If-Match: *</a:t>
            </a:r>
          </a:p>
          <a:p>
            <a:pPr lvl="2"/>
            <a:r>
              <a:rPr lang="en-US" sz="2400" dirty="0" smtClean="0"/>
              <a:t>X-</a:t>
            </a:r>
            <a:r>
              <a:rPr lang="en-US" sz="2400" dirty="0" err="1" smtClean="0"/>
              <a:t>RequestDigest</a:t>
            </a:r>
            <a:r>
              <a:rPr lang="en-US" sz="2400" dirty="0" smtClean="0"/>
              <a:t>: Form Digest Value you copied</a:t>
            </a:r>
          </a:p>
          <a:p>
            <a:pPr lvl="1"/>
            <a:r>
              <a:rPr lang="en-US" sz="2400" dirty="0" smtClean="0"/>
              <a:t>No request body is needed since we’re deleting something</a:t>
            </a:r>
          </a:p>
        </p:txBody>
      </p:sp>
    </p:spTree>
    <p:extLst>
      <p:ext uri="{BB962C8B-B14F-4D97-AF65-F5344CB8AC3E}">
        <p14:creationId xmlns:p14="http://schemas.microsoft.com/office/powerpoint/2010/main" val="32812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Lists and List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8883" y="1701797"/>
            <a:ext cx="4570729" cy="9652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Deleting list item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90873" y="2644170"/>
            <a:ext cx="3607078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400" dirty="0">
                <a:solidFill>
                  <a:srgbClr val="3333CC"/>
                </a:solidFill>
                <a:latin typeface="Crashcourse BB" panose="02000506000000020004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471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Folders and 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371600"/>
            <a:ext cx="11277600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GET /_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</a:t>
            </a:r>
            <a:r>
              <a:rPr lang="en-US" sz="2400" dirty="0" err="1" smtClean="0">
                <a:solidFill>
                  <a:srgbClr val="FFFF00"/>
                </a:solidFill>
              </a:rPr>
              <a:t>GetFolderByServerRelativeUrl</a:t>
            </a:r>
            <a:r>
              <a:rPr lang="en-US" sz="2400" dirty="0" smtClean="0">
                <a:solidFill>
                  <a:srgbClr val="FFFF00"/>
                </a:solidFill>
              </a:rPr>
              <a:t>(‘/</a:t>
            </a:r>
            <a:r>
              <a:rPr lang="en-US" sz="2400" dirty="0" err="1" smtClean="0">
                <a:solidFill>
                  <a:srgbClr val="FFFF00"/>
                </a:solidFill>
              </a:rPr>
              <a:t>doclibrary</a:t>
            </a:r>
            <a:r>
              <a:rPr lang="en-US" sz="2400" dirty="0" smtClean="0">
                <a:solidFill>
                  <a:srgbClr val="FFFF00"/>
                </a:solidFill>
              </a:rPr>
              <a:t>’)</a:t>
            </a:r>
          </a:p>
          <a:p>
            <a:pPr lvl="1"/>
            <a:r>
              <a:rPr lang="en-US" sz="2400" dirty="0" smtClean="0"/>
              <a:t>Will return data about the selected library</a:t>
            </a:r>
          </a:p>
          <a:p>
            <a:r>
              <a:rPr lang="en-US" sz="2400" dirty="0" smtClean="0"/>
              <a:t>Creating a folder (POST)</a:t>
            </a:r>
          </a:p>
          <a:p>
            <a:pPr lvl="1"/>
            <a:r>
              <a:rPr lang="en-US" sz="2400" dirty="0" smtClean="0"/>
              <a:t>/_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/web/folders</a:t>
            </a:r>
          </a:p>
          <a:p>
            <a:pPr lvl="1"/>
            <a:r>
              <a:rPr lang="en-US" sz="2400" dirty="0" smtClean="0"/>
              <a:t>3 Headers</a:t>
            </a:r>
          </a:p>
          <a:p>
            <a:pPr lvl="2"/>
            <a:r>
              <a:rPr lang="en-US" sz="2400" dirty="0" smtClean="0"/>
              <a:t>X-</a:t>
            </a:r>
            <a:r>
              <a:rPr lang="en-US" sz="2400" dirty="0" err="1" smtClean="0"/>
              <a:t>RequestDigest</a:t>
            </a:r>
            <a:r>
              <a:rPr lang="en-US" sz="2400" dirty="0" smtClean="0"/>
              <a:t>: copied value</a:t>
            </a:r>
          </a:p>
          <a:p>
            <a:pPr lvl="2"/>
            <a:r>
              <a:rPr lang="en-US" sz="2400" dirty="0"/>
              <a:t>a</a:t>
            </a:r>
            <a:r>
              <a:rPr lang="en-US" sz="2400" dirty="0" smtClean="0"/>
              <a:t>ccept: application/</a:t>
            </a:r>
            <a:r>
              <a:rPr lang="en-US" sz="2400" dirty="0" err="1" smtClean="0"/>
              <a:t>json;odata</a:t>
            </a:r>
            <a:r>
              <a:rPr lang="en-US" sz="2400" dirty="0" smtClean="0"/>
              <a:t>=verbose</a:t>
            </a:r>
          </a:p>
          <a:p>
            <a:pPr lvl="2"/>
            <a:r>
              <a:rPr lang="en-US" sz="2400" dirty="0"/>
              <a:t>c</a:t>
            </a:r>
            <a:r>
              <a:rPr lang="en-US" sz="2400" dirty="0" smtClean="0"/>
              <a:t>ontent-type: application/</a:t>
            </a:r>
            <a:r>
              <a:rPr lang="en-US" sz="2400" dirty="0" err="1" smtClean="0"/>
              <a:t>json;odata</a:t>
            </a:r>
            <a:r>
              <a:rPr lang="en-US" sz="2400" dirty="0" smtClean="0"/>
              <a:t>=verbose</a:t>
            </a:r>
          </a:p>
          <a:p>
            <a:pPr lvl="1"/>
            <a:r>
              <a:rPr lang="en-US" sz="2400" dirty="0" smtClean="0"/>
              <a:t>Request body</a:t>
            </a:r>
          </a:p>
          <a:p>
            <a:pPr lvl="2"/>
            <a:r>
              <a:rPr lang="en-US" sz="2400" dirty="0"/>
              <a:t>{'__metadata':{'type':</a:t>
            </a:r>
            <a:r>
              <a:rPr lang="en-US" sz="2400" dirty="0" smtClean="0"/>
              <a:t>'</a:t>
            </a:r>
            <a:r>
              <a:rPr lang="en-US" sz="2400" dirty="0" err="1" smtClean="0"/>
              <a:t>SP.Folder</a:t>
            </a:r>
            <a:r>
              <a:rPr lang="en-US" sz="2400" dirty="0" smtClean="0"/>
              <a:t>'},‘</a:t>
            </a:r>
            <a:r>
              <a:rPr lang="en-US" sz="2400" dirty="0" err="1" smtClean="0"/>
              <a:t>ServerRelativeUrl</a:t>
            </a:r>
            <a:r>
              <a:rPr lang="en-US" sz="2400" dirty="0" smtClean="0"/>
              <a:t>':‘</a:t>
            </a:r>
            <a:r>
              <a:rPr lang="en-US" sz="2400" dirty="0" smtClean="0">
                <a:solidFill>
                  <a:srgbClr val="FFFF00"/>
                </a:solidFill>
              </a:rPr>
              <a:t>/Shared Documents</a:t>
            </a:r>
            <a:r>
              <a:rPr lang="en-US" sz="2400" dirty="0" smtClean="0"/>
              <a:t>/Another Folder'}</a:t>
            </a:r>
            <a:endParaRPr lang="en-US" sz="2400" dirty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410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Folders and 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4974" y="1371600"/>
            <a:ext cx="1108683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Request Body – Server Relative </a:t>
            </a:r>
            <a:r>
              <a:rPr lang="en-US" sz="2400" dirty="0" err="1" smtClean="0"/>
              <a:t>Url</a:t>
            </a:r>
            <a:endParaRPr lang="en-US" sz="2400" dirty="0" smtClean="0"/>
          </a:p>
          <a:p>
            <a:pPr lvl="1"/>
            <a:r>
              <a:rPr lang="en-US" sz="2400" dirty="0" smtClean="0"/>
              <a:t>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/web/folders</a:t>
            </a:r>
          </a:p>
          <a:p>
            <a:pPr lvl="1"/>
            <a:r>
              <a:rPr lang="en-US" sz="2400" dirty="0" smtClean="0"/>
              <a:t>Locate desired folder and find </a:t>
            </a:r>
            <a:r>
              <a:rPr lang="en-US" sz="2400" dirty="0" err="1" smtClean="0">
                <a:solidFill>
                  <a:srgbClr val="FFFF00"/>
                </a:solidFill>
              </a:rPr>
              <a:t>ServerRelativeUrl</a:t>
            </a:r>
            <a:r>
              <a:rPr lang="en-US" sz="2400" dirty="0" smtClean="0"/>
              <a:t> element</a:t>
            </a:r>
          </a:p>
          <a:p>
            <a:pPr lvl="1"/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3047999"/>
            <a:ext cx="7086600" cy="32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Folders and 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295400"/>
            <a:ext cx="11277600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Files</a:t>
            </a:r>
          </a:p>
          <a:p>
            <a:pPr lvl="1"/>
            <a:r>
              <a:rPr lang="en-US" sz="2400" dirty="0" smtClean="0"/>
              <a:t>GET 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</a:t>
            </a:r>
            <a:r>
              <a:rPr lang="en-US" sz="2400" dirty="0" err="1" smtClean="0"/>
              <a:t>GetFolderByServerRelativeUrl</a:t>
            </a:r>
            <a:r>
              <a:rPr lang="en-US" sz="2400" dirty="0"/>
              <a:t>('/Folder Name')/</a:t>
            </a:r>
            <a:r>
              <a:rPr lang="en-US" sz="2400" dirty="0" smtClean="0"/>
              <a:t>Files – get all files in the chosen folder</a:t>
            </a:r>
          </a:p>
          <a:p>
            <a:pPr lvl="1"/>
            <a:r>
              <a:rPr lang="en-US" sz="2400" dirty="0"/>
              <a:t>Specific file: GET _</a:t>
            </a:r>
            <a:r>
              <a:rPr lang="en-US" sz="2400" dirty="0" err="1"/>
              <a:t>api</a:t>
            </a:r>
            <a:r>
              <a:rPr lang="en-US" sz="2400" dirty="0"/>
              <a:t>/web/</a:t>
            </a:r>
            <a:r>
              <a:rPr lang="en-US" sz="2400" dirty="0" err="1"/>
              <a:t>GetFolderByServerRelativeUrl</a:t>
            </a:r>
            <a:r>
              <a:rPr lang="en-US" sz="2400" dirty="0"/>
              <a:t>('/Folder Name')/Files</a:t>
            </a:r>
            <a:r>
              <a:rPr lang="en-US" sz="2400" dirty="0">
                <a:solidFill>
                  <a:srgbClr val="FFFF00"/>
                </a:solidFill>
              </a:rPr>
              <a:t>('file name')/$</a:t>
            </a:r>
            <a:r>
              <a:rPr lang="en-US" sz="2400" dirty="0" smtClean="0">
                <a:solidFill>
                  <a:srgbClr val="FFFF00"/>
                </a:solidFill>
              </a:rPr>
              <a:t>value</a:t>
            </a:r>
          </a:p>
          <a:p>
            <a:pPr lvl="2"/>
            <a:r>
              <a:rPr lang="en-US" sz="2400" dirty="0" smtClean="0"/>
              <a:t>Will return the data contained in the file (if possible)	</a:t>
            </a:r>
          </a:p>
          <a:p>
            <a:pPr lvl="2"/>
            <a:r>
              <a:rPr lang="en-US" sz="2400" dirty="0"/>
              <a:t>_</a:t>
            </a:r>
            <a:r>
              <a:rPr lang="en-US" sz="2400" dirty="0" err="1"/>
              <a:t>api</a:t>
            </a:r>
            <a:r>
              <a:rPr lang="en-US" sz="2400" dirty="0"/>
              <a:t>/web/</a:t>
            </a:r>
            <a:r>
              <a:rPr lang="en-US" sz="2400" dirty="0" err="1"/>
              <a:t>GetFileByServerRelativeUrl</a:t>
            </a:r>
            <a:r>
              <a:rPr lang="en-US" sz="2400" dirty="0"/>
              <a:t>('/Folder Name/file name')/$</a:t>
            </a:r>
            <a:r>
              <a:rPr lang="en-US" sz="2400" dirty="0" smtClean="0"/>
              <a:t>value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529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Folders and 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371600"/>
            <a:ext cx="1120140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File in a folder</a:t>
            </a:r>
          </a:p>
          <a:p>
            <a:pPr lvl="1"/>
            <a:r>
              <a:rPr lang="en-US" sz="2400" dirty="0" smtClean="0"/>
              <a:t>POST</a:t>
            </a:r>
          </a:p>
          <a:p>
            <a:pPr lvl="2"/>
            <a:r>
              <a:rPr lang="en-US" sz="2400" dirty="0" smtClean="0"/>
              <a:t> 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</a:t>
            </a:r>
            <a:r>
              <a:rPr lang="en-US" sz="2400" dirty="0" err="1" smtClean="0"/>
              <a:t>GetFolderByServerRelativeUrl</a:t>
            </a:r>
            <a:r>
              <a:rPr lang="en-US" sz="2400" dirty="0"/>
              <a:t>('/Folder Name')/</a:t>
            </a:r>
            <a:r>
              <a:rPr lang="en-US" sz="2400" dirty="0" smtClean="0"/>
              <a:t>Files</a:t>
            </a:r>
            <a:r>
              <a:rPr lang="en-US" sz="2400" dirty="0" smtClean="0">
                <a:solidFill>
                  <a:srgbClr val="FFFF00"/>
                </a:solidFill>
              </a:rPr>
              <a:t>/add(</a:t>
            </a:r>
            <a:r>
              <a:rPr lang="en-US" sz="2400" dirty="0" err="1" smtClean="0">
                <a:solidFill>
                  <a:srgbClr val="FFFF00"/>
                </a:solidFill>
              </a:rPr>
              <a:t>url</a:t>
            </a:r>
            <a:r>
              <a:rPr lang="en-US" sz="2400" dirty="0" smtClean="0">
                <a:solidFill>
                  <a:srgbClr val="FFFF00"/>
                </a:solidFill>
              </a:rPr>
              <a:t>=‘filename.</a:t>
            </a:r>
            <a:r>
              <a:rPr lang="en-US" sz="2400" dirty="0" err="1" smtClean="0">
                <a:solidFill>
                  <a:srgbClr val="FFFF00"/>
                </a:solidFill>
              </a:rPr>
              <a:t>ext</a:t>
            </a:r>
            <a:r>
              <a:rPr lang="en-US" sz="2400" dirty="0" smtClean="0">
                <a:solidFill>
                  <a:srgbClr val="FFFF00"/>
                </a:solidFill>
              </a:rPr>
              <a:t>’,overwrite=true)</a:t>
            </a:r>
          </a:p>
          <a:p>
            <a:pPr lvl="1"/>
            <a:r>
              <a:rPr lang="en-US" sz="2400" dirty="0" smtClean="0"/>
              <a:t>Request Body</a:t>
            </a:r>
          </a:p>
          <a:p>
            <a:pPr lvl="2"/>
            <a:r>
              <a:rPr lang="en-US" sz="2400" dirty="0" smtClean="0"/>
              <a:t>Whatever goes in the file</a:t>
            </a:r>
          </a:p>
          <a:p>
            <a:pPr lvl="1"/>
            <a:r>
              <a:rPr lang="en-US" sz="2400" dirty="0" smtClean="0"/>
              <a:t>1 Header</a:t>
            </a:r>
          </a:p>
          <a:p>
            <a:pPr lvl="2"/>
            <a:r>
              <a:rPr lang="en-US" sz="2400" dirty="0" smtClean="0"/>
              <a:t>X-</a:t>
            </a:r>
            <a:r>
              <a:rPr lang="en-US" sz="2400" dirty="0" err="1" smtClean="0"/>
              <a:t>RequestDigest</a:t>
            </a:r>
            <a:r>
              <a:rPr lang="en-US" sz="2400" dirty="0" smtClean="0"/>
              <a:t>: copied value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86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Folders and 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435906"/>
            <a:ext cx="6018529" cy="8128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Creating a file in a folder</a:t>
            </a:r>
          </a:p>
          <a:p>
            <a:pPr lvl="2"/>
            <a:endParaRPr lang="en-US" sz="2400" dirty="0" smtClean="0"/>
          </a:p>
          <a:p>
            <a:pPr marL="457063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90873" y="2644170"/>
            <a:ext cx="3607078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400" dirty="0">
                <a:solidFill>
                  <a:srgbClr val="3333CC"/>
                </a:solidFill>
                <a:latin typeface="Crashcourse BB" panose="02000506000000020004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446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Permissions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8739" y="1371600"/>
            <a:ext cx="8944211" cy="4195481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Desired Group</a:t>
            </a:r>
          </a:p>
          <a:p>
            <a:pPr lvl="1"/>
            <a:r>
              <a:rPr lang="en-US" sz="2400" dirty="0" smtClean="0"/>
              <a:t>Target Role Definition</a:t>
            </a:r>
          </a:p>
          <a:p>
            <a:pPr lvl="1"/>
            <a:r>
              <a:rPr lang="en-US" sz="2400" dirty="0" smtClean="0"/>
              <a:t>Break Inheritance</a:t>
            </a:r>
          </a:p>
          <a:p>
            <a:pPr lvl="1"/>
            <a:r>
              <a:rPr lang="en-US" sz="2400" dirty="0" smtClean="0"/>
              <a:t>Alter Group Role</a:t>
            </a:r>
          </a:p>
          <a:p>
            <a:pPr lvl="1"/>
            <a:r>
              <a:rPr lang="en-US" sz="2400" dirty="0" smtClean="0"/>
              <a:t>Check Permissions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46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SharePoint/</a:t>
            </a:r>
            <a:r>
              <a:rPr lang="en-US" sz="2400" dirty="0" err="1" smtClean="0"/>
              <a:t>.Net</a:t>
            </a:r>
            <a:r>
              <a:rPr lang="en-US" sz="2400" dirty="0" smtClean="0"/>
              <a:t> Developer for General Motors</a:t>
            </a:r>
          </a:p>
          <a:p>
            <a:r>
              <a:rPr lang="en-US" sz="2400" dirty="0" smtClean="0"/>
              <a:t>MCTS – SharePoint 2010 Application Development</a:t>
            </a:r>
          </a:p>
          <a:p>
            <a:r>
              <a:rPr lang="en-US" sz="2400" dirty="0" smtClean="0"/>
              <a:t>Building on SharePoint since 2007 (WSS 2.0)</a:t>
            </a:r>
          </a:p>
          <a:p>
            <a:r>
              <a:rPr lang="en-US" sz="2400" dirty="0" smtClean="0"/>
              <a:t>Started programming in 1982 on IBM 3090 mainframe</a:t>
            </a:r>
          </a:p>
        </p:txBody>
      </p: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List Permissions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295400"/>
            <a:ext cx="10819129" cy="502919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GET</a:t>
            </a:r>
            <a:r>
              <a:rPr lang="en-US" sz="2000" dirty="0" smtClean="0"/>
              <a:t> /_</a:t>
            </a:r>
            <a:r>
              <a:rPr lang="en-US" sz="2000" dirty="0" err="1" smtClean="0"/>
              <a:t>api</a:t>
            </a:r>
            <a:r>
              <a:rPr lang="en-US" sz="2000" dirty="0" smtClean="0"/>
              <a:t>/web/</a:t>
            </a:r>
            <a:r>
              <a:rPr lang="en-US" sz="2000" dirty="0" err="1" smtClean="0"/>
              <a:t>sitegroups</a:t>
            </a:r>
            <a:r>
              <a:rPr lang="en-US" sz="2000" dirty="0" smtClean="0"/>
              <a:t>/</a:t>
            </a:r>
            <a:r>
              <a:rPr lang="en-US" sz="2000" dirty="0" err="1" smtClean="0"/>
              <a:t>getbyname</a:t>
            </a:r>
            <a:r>
              <a:rPr lang="en-US" sz="2000" dirty="0" smtClean="0"/>
              <a:t>(‘</a:t>
            </a:r>
            <a:r>
              <a:rPr lang="en-US" sz="2000" dirty="0" err="1" smtClean="0"/>
              <a:t>GroupName</a:t>
            </a:r>
            <a:r>
              <a:rPr lang="en-US" sz="2000" dirty="0" smtClean="0"/>
              <a:t>’)/id</a:t>
            </a:r>
          </a:p>
          <a:p>
            <a:pPr lvl="2"/>
            <a:r>
              <a:rPr lang="en-US" sz="1600" dirty="0" smtClean="0"/>
              <a:t>Will return the ID of this group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GET</a:t>
            </a:r>
            <a:r>
              <a:rPr lang="en-US" sz="2000" dirty="0" smtClean="0"/>
              <a:t> /_</a:t>
            </a:r>
            <a:r>
              <a:rPr lang="en-US" sz="2000" dirty="0" err="1" smtClean="0"/>
              <a:t>api</a:t>
            </a:r>
            <a:r>
              <a:rPr lang="en-US" sz="2000" dirty="0" smtClean="0"/>
              <a:t>/web/</a:t>
            </a:r>
            <a:r>
              <a:rPr lang="en-US" sz="2000" dirty="0" err="1" smtClean="0"/>
              <a:t>roledefinitions</a:t>
            </a:r>
            <a:r>
              <a:rPr lang="en-US" sz="2000" dirty="0" smtClean="0"/>
              <a:t>/</a:t>
            </a:r>
            <a:r>
              <a:rPr lang="en-US" sz="2000" dirty="0" err="1" smtClean="0"/>
              <a:t>getbyname</a:t>
            </a:r>
            <a:r>
              <a:rPr lang="en-US" sz="2000" dirty="0" smtClean="0"/>
              <a:t>(‘Contribute’)/id</a:t>
            </a:r>
          </a:p>
          <a:p>
            <a:pPr lvl="2"/>
            <a:r>
              <a:rPr lang="en-US" sz="1600" dirty="0" smtClean="0"/>
              <a:t>Will return the ID of the desired role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POST</a:t>
            </a:r>
            <a:r>
              <a:rPr lang="en-US" sz="2000" dirty="0" smtClean="0"/>
              <a:t> /_</a:t>
            </a:r>
            <a:r>
              <a:rPr lang="en-US" sz="2000" dirty="0" err="1" smtClean="0"/>
              <a:t>api</a:t>
            </a:r>
            <a:r>
              <a:rPr lang="en-US" sz="2000" dirty="0" smtClean="0"/>
              <a:t>/web/lists/</a:t>
            </a:r>
            <a:r>
              <a:rPr lang="en-US" sz="2000" dirty="0" err="1" smtClean="0"/>
              <a:t>getbytitle</a:t>
            </a:r>
            <a:r>
              <a:rPr lang="en-US" sz="2000" dirty="0" smtClean="0"/>
              <a:t>(‘Category Type’)/</a:t>
            </a:r>
            <a:r>
              <a:rPr lang="en-US" sz="2000" dirty="0" err="1" smtClean="0"/>
              <a:t>breakroleinheritance</a:t>
            </a:r>
            <a:r>
              <a:rPr lang="en-US" sz="2000" dirty="0" smtClean="0"/>
              <a:t>(true)</a:t>
            </a:r>
          </a:p>
          <a:p>
            <a:pPr lvl="2"/>
            <a:r>
              <a:rPr lang="en-US" sz="1600" dirty="0" smtClean="0"/>
              <a:t>Will do exactly that</a:t>
            </a:r>
          </a:p>
          <a:p>
            <a:pPr lvl="2"/>
            <a:r>
              <a:rPr lang="en-US" sz="1600" dirty="0" smtClean="0"/>
              <a:t>Requires </a:t>
            </a:r>
            <a:r>
              <a:rPr lang="en-US" sz="1600" dirty="0" smtClean="0">
                <a:solidFill>
                  <a:srgbClr val="FFFF00"/>
                </a:solidFill>
              </a:rPr>
              <a:t>X-</a:t>
            </a:r>
            <a:r>
              <a:rPr lang="en-US" sz="1600" dirty="0" err="1" smtClean="0">
                <a:solidFill>
                  <a:srgbClr val="FFFF00"/>
                </a:solidFill>
              </a:rPr>
              <a:t>RequestDigest</a:t>
            </a:r>
            <a:r>
              <a:rPr lang="en-US" sz="1600" dirty="0" smtClean="0"/>
              <a:t> in header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POST</a:t>
            </a:r>
            <a:r>
              <a:rPr lang="en-US" sz="2000" dirty="0" smtClean="0"/>
              <a:t> /_</a:t>
            </a:r>
            <a:r>
              <a:rPr lang="en-US" sz="2000" dirty="0" err="1" smtClean="0"/>
              <a:t>api</a:t>
            </a:r>
            <a:r>
              <a:rPr lang="en-US" sz="2000" dirty="0" smtClean="0"/>
              <a:t>/web/lists/</a:t>
            </a:r>
            <a:r>
              <a:rPr lang="en-US" sz="2000" dirty="0" err="1" smtClean="0"/>
              <a:t>getbytitle</a:t>
            </a:r>
            <a:r>
              <a:rPr lang="en-US" sz="2000" dirty="0" smtClean="0"/>
              <a:t>(‘Category Type’)/</a:t>
            </a:r>
            <a:r>
              <a:rPr lang="en-US" sz="2000" dirty="0" err="1" smtClean="0"/>
              <a:t>roleassignments</a:t>
            </a:r>
            <a:r>
              <a:rPr lang="en-US" sz="2000" dirty="0" smtClean="0"/>
              <a:t>/</a:t>
            </a:r>
            <a:r>
              <a:rPr lang="en-US" sz="2000" dirty="0" err="1" smtClean="0"/>
              <a:t>getbyprincipalid</a:t>
            </a:r>
            <a:r>
              <a:rPr lang="en-US" sz="2000" dirty="0" smtClean="0"/>
              <a:t>(</a:t>
            </a:r>
            <a:r>
              <a:rPr lang="en-US" sz="2000" dirty="0" err="1" smtClean="0"/>
              <a:t>groupid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Removes existing permission for this group</a:t>
            </a:r>
          </a:p>
          <a:p>
            <a:pPr lvl="2"/>
            <a:r>
              <a:rPr lang="en-US" sz="1600" dirty="0" smtClean="0"/>
              <a:t>Requires </a:t>
            </a:r>
            <a:r>
              <a:rPr lang="en-US" sz="1600" dirty="0" smtClean="0">
                <a:solidFill>
                  <a:srgbClr val="FFFF00"/>
                </a:solidFill>
              </a:rPr>
              <a:t>X-</a:t>
            </a:r>
            <a:r>
              <a:rPr lang="en-US" sz="1600" dirty="0" err="1" smtClean="0">
                <a:solidFill>
                  <a:srgbClr val="FFFF00"/>
                </a:solidFill>
              </a:rPr>
              <a:t>RequestDigest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FFFF00"/>
                </a:solidFill>
              </a:rPr>
              <a:t>X-HTTP-Method: DELETE </a:t>
            </a:r>
            <a:r>
              <a:rPr lang="en-US" sz="1600" dirty="0" smtClean="0"/>
              <a:t>in header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POST</a:t>
            </a:r>
            <a:r>
              <a:rPr lang="en-US" sz="2000" dirty="0" smtClean="0"/>
              <a:t> /_</a:t>
            </a:r>
            <a:r>
              <a:rPr lang="en-US" sz="2000" dirty="0" err="1" smtClean="0"/>
              <a:t>api</a:t>
            </a:r>
            <a:r>
              <a:rPr lang="en-US" sz="2000" dirty="0" smtClean="0"/>
              <a:t>/web/lists/</a:t>
            </a:r>
            <a:r>
              <a:rPr lang="en-US" sz="2000" dirty="0" err="1" smtClean="0"/>
              <a:t>getbytitle</a:t>
            </a:r>
            <a:r>
              <a:rPr lang="en-US" sz="2000" dirty="0" smtClean="0"/>
              <a:t>(‘Category Type’)/</a:t>
            </a:r>
            <a:r>
              <a:rPr lang="en-US" sz="2000" dirty="0" err="1" smtClean="0"/>
              <a:t>roleassignments</a:t>
            </a:r>
            <a:r>
              <a:rPr lang="en-US" sz="2000" dirty="0" smtClean="0"/>
              <a:t>/</a:t>
            </a:r>
            <a:r>
              <a:rPr lang="en-US" sz="2000" dirty="0" err="1" smtClean="0"/>
              <a:t>addroleassignment</a:t>
            </a:r>
            <a:r>
              <a:rPr lang="en-US" sz="2000" dirty="0" smtClean="0"/>
              <a:t>(</a:t>
            </a:r>
            <a:r>
              <a:rPr lang="en-US" sz="2000" dirty="0" err="1" smtClean="0"/>
              <a:t>principalid</a:t>
            </a:r>
            <a:r>
              <a:rPr lang="en-US" sz="2000" dirty="0" smtClean="0"/>
              <a:t>=</a:t>
            </a:r>
            <a:r>
              <a:rPr lang="en-US" sz="2000" dirty="0" err="1" smtClean="0"/>
              <a:t>groupid,roledefid</a:t>
            </a:r>
            <a:r>
              <a:rPr lang="en-US" sz="2000" dirty="0" smtClean="0"/>
              <a:t>=</a:t>
            </a:r>
            <a:r>
              <a:rPr lang="en-US" sz="2000" dirty="0" err="1" smtClean="0"/>
              <a:t>roleid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Sets desired permission on chosen group</a:t>
            </a:r>
          </a:p>
          <a:p>
            <a:pPr lvl="2"/>
            <a:r>
              <a:rPr lang="en-US" sz="1600" dirty="0" smtClean="0"/>
              <a:t>Requires only </a:t>
            </a:r>
            <a:r>
              <a:rPr lang="en-US" sz="1600" dirty="0" smtClean="0">
                <a:solidFill>
                  <a:srgbClr val="FFFF00"/>
                </a:solidFill>
              </a:rPr>
              <a:t>X-</a:t>
            </a:r>
            <a:r>
              <a:rPr lang="en-US" sz="1600" dirty="0" err="1" smtClean="0">
                <a:solidFill>
                  <a:srgbClr val="FFFF00"/>
                </a:solidFill>
              </a:rPr>
              <a:t>RequestDigest</a:t>
            </a:r>
            <a:r>
              <a:rPr lang="en-US" sz="1600" dirty="0" smtClean="0"/>
              <a:t> in header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4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Folders and 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371600"/>
            <a:ext cx="6704329" cy="7366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Checking Permissions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90873" y="2644170"/>
            <a:ext cx="3607078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400" dirty="0">
                <a:solidFill>
                  <a:srgbClr val="3333CC"/>
                </a:solidFill>
                <a:latin typeface="Crashcourse BB" panose="02000506000000020004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3259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74974" y="1447800"/>
            <a:ext cx="894421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SharePoint 2013 REST overview &amp; structure</a:t>
            </a:r>
          </a:p>
          <a:p>
            <a:r>
              <a:rPr lang="en-US" sz="2400" dirty="0" smtClean="0"/>
              <a:t>Navigated the SharePoint REST data structure</a:t>
            </a:r>
          </a:p>
          <a:p>
            <a:r>
              <a:rPr lang="en-US" sz="2400" dirty="0" smtClean="0"/>
              <a:t>Working with Lists and List Items</a:t>
            </a:r>
          </a:p>
          <a:p>
            <a:r>
              <a:rPr lang="en-US" sz="2400" dirty="0" smtClean="0"/>
              <a:t>Working with Folders and Files</a:t>
            </a:r>
          </a:p>
          <a:p>
            <a:r>
              <a:rPr lang="en-US" sz="2400" dirty="0" smtClean="0"/>
              <a:t>Leveraging permissions using REST</a:t>
            </a:r>
          </a:p>
        </p:txBody>
      </p:sp>
    </p:spTree>
    <p:extLst>
      <p:ext uri="{BB962C8B-B14F-4D97-AF65-F5344CB8AC3E}">
        <p14:creationId xmlns:p14="http://schemas.microsoft.com/office/powerpoint/2010/main" val="5290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2" y="2743200"/>
            <a:ext cx="10360501" cy="12239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4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959" y="88899"/>
            <a:ext cx="10360501" cy="584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812800"/>
            <a:ext cx="10666729" cy="50545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600" dirty="0" smtClean="0"/>
              <a:t>MSDN References</a:t>
            </a:r>
          </a:p>
          <a:p>
            <a:pPr marL="0" indent="0">
              <a:buNone/>
            </a:pPr>
            <a:r>
              <a:rPr lang="en-US" sz="6700" dirty="0" smtClean="0"/>
              <a:t>Get </a:t>
            </a:r>
            <a:r>
              <a:rPr lang="en-US" sz="6700" dirty="0"/>
              <a:t>started with SharePoint 2013 </a:t>
            </a:r>
            <a:r>
              <a:rPr lang="en-US" sz="6700" dirty="0" smtClean="0"/>
              <a:t>REST</a:t>
            </a:r>
            <a:br>
              <a:rPr lang="en-US" sz="6700" dirty="0" smtClean="0"/>
            </a:br>
            <a:r>
              <a:rPr lang="en-US" sz="6700" dirty="0" smtClean="0">
                <a:solidFill>
                  <a:srgbClr val="FFFF00"/>
                </a:solidFill>
              </a:rPr>
              <a:t>http://</a:t>
            </a:r>
            <a:r>
              <a:rPr lang="en-US" sz="6700" dirty="0" smtClean="0">
                <a:solidFill>
                  <a:srgbClr val="FFFF00"/>
                </a:solidFill>
              </a:rPr>
              <a:t>eoszak.me/sharepointeric</a:t>
            </a:r>
            <a:endParaRPr lang="en-US" sz="6700" dirty="0" smtClean="0">
              <a:solidFill>
                <a:srgbClr val="FFFF00"/>
              </a:solidFill>
            </a:endParaRPr>
          </a:p>
          <a:p>
            <a:pPr marL="1447746" lvl="1" indent="-1143000"/>
            <a:r>
              <a:rPr lang="en-US" sz="5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Working with Lists and List Items in REST</a:t>
            </a:r>
          </a:p>
          <a:p>
            <a:pPr marL="1447746" lvl="1" indent="-1143000"/>
            <a:r>
              <a:rPr lang="en-US" sz="5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Working with Folders and Files in REST</a:t>
            </a:r>
          </a:p>
          <a:p>
            <a:pPr marL="1447746" lvl="1" indent="-1143000"/>
            <a:r>
              <a:rPr lang="en-US" sz="5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SharePoint REST endpoint URI structure</a:t>
            </a:r>
          </a:p>
          <a:p>
            <a:pPr marL="1447746" lvl="1" indent="-1143000"/>
            <a:r>
              <a:rPr lang="en-US" sz="5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OData query operators supported in SharePoint's REST</a:t>
            </a:r>
          </a:p>
          <a:p>
            <a:pPr marL="1447746" lvl="1" indent="-1143000"/>
            <a:r>
              <a:rPr lang="en-US" sz="5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Navigating the SharePoint REST data structure</a:t>
            </a:r>
          </a:p>
          <a:p>
            <a:pPr marL="1447746" lvl="1" indent="-1143000"/>
            <a:r>
              <a:rPr lang="en-US" sz="5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Set custom permissions on a list using REST</a:t>
            </a:r>
          </a:p>
          <a:p>
            <a:pPr marL="1447746" lvl="1" indent="-1143000"/>
            <a:r>
              <a:rPr lang="en-US" sz="5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Complete basic operations using SharePoint REST</a:t>
            </a:r>
            <a:r>
              <a:rPr lang="en-US" sz="9200" dirty="0" smtClean="0"/>
              <a:t/>
            </a:r>
            <a:br>
              <a:rPr lang="en-US" sz="9200" dirty="0" smtClean="0"/>
            </a:b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27012" y="5605789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Email: </a:t>
            </a:r>
            <a:r>
              <a:rPr lang="en-US" dirty="0" smtClean="0">
                <a:solidFill>
                  <a:srgbClr val="FFFF00"/>
                </a:solidFill>
              </a:rPr>
              <a:t>eric@oszakiewski.net </a:t>
            </a:r>
            <a:r>
              <a:rPr lang="en-US" dirty="0" smtClean="0"/>
              <a:t>|Web: </a:t>
            </a:r>
            <a:r>
              <a:rPr lang="en-US" dirty="0" smtClean="0">
                <a:solidFill>
                  <a:srgbClr val="FFFF00"/>
                </a:solidFill>
              </a:rPr>
              <a:t>http</a:t>
            </a:r>
            <a:r>
              <a:rPr lang="en-US" smtClean="0">
                <a:solidFill>
                  <a:srgbClr val="FFFF00"/>
                </a:solidFill>
              </a:rPr>
              <a:t>://oszak.com </a:t>
            </a:r>
            <a:r>
              <a:rPr lang="en-US" dirty="0" smtClean="0"/>
              <a:t>|Twitter: </a:t>
            </a:r>
            <a:r>
              <a:rPr lang="en-US" dirty="0" smtClean="0">
                <a:solidFill>
                  <a:srgbClr val="FFFF00"/>
                </a:solidFill>
              </a:rPr>
              <a:t>@</a:t>
            </a:r>
            <a:r>
              <a:rPr lang="en-US" dirty="0" err="1" smtClean="0">
                <a:solidFill>
                  <a:srgbClr val="FFFF00"/>
                </a:solidFill>
              </a:rPr>
              <a:t>eoszak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0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10590529" cy="446532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RE</a:t>
            </a:r>
            <a:r>
              <a:rPr lang="en-US" sz="2400" dirty="0" err="1" smtClean="0"/>
              <a:t>presentational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S</a:t>
            </a:r>
            <a:r>
              <a:rPr lang="en-US" sz="2400" dirty="0" smtClean="0"/>
              <a:t>tate </a:t>
            </a:r>
            <a:r>
              <a:rPr lang="en-US" sz="2400" dirty="0" smtClean="0">
                <a:solidFill>
                  <a:srgbClr val="FFFF00"/>
                </a:solidFill>
              </a:rPr>
              <a:t>T</a:t>
            </a:r>
            <a:r>
              <a:rPr lang="en-US" sz="2400" dirty="0" smtClean="0"/>
              <a:t>ransfer</a:t>
            </a:r>
          </a:p>
          <a:p>
            <a:pPr lvl="1"/>
            <a:r>
              <a:rPr lang="en-US" sz="2400" dirty="0" smtClean="0"/>
              <a:t>Stateless architecture that exploits HTTP and XML using common web operations (GET, POST, PUT, DELETE)</a:t>
            </a:r>
            <a:endParaRPr lang="en-US" sz="2400" dirty="0"/>
          </a:p>
          <a:p>
            <a:r>
              <a:rPr lang="en-US" sz="2400" dirty="0" smtClean="0"/>
              <a:t>Introduced and defined in 2000 by Roy Fielding, developed by the W3C Technical Architecture Group in parallel with HTTP 1.1.</a:t>
            </a:r>
            <a:endParaRPr lang="en-US" sz="2400" dirty="0"/>
          </a:p>
          <a:p>
            <a:r>
              <a:rPr lang="en-US" sz="2400" dirty="0" smtClean="0"/>
              <a:t>Can support large numbers of components and interactions</a:t>
            </a:r>
          </a:p>
          <a:p>
            <a:r>
              <a:rPr lang="en-US" sz="2400" dirty="0" smtClean="0"/>
              <a:t>Very simple to implement</a:t>
            </a:r>
          </a:p>
          <a:p>
            <a:r>
              <a:rPr lang="en-US" sz="2400" dirty="0" smtClean="0"/>
              <a:t>Platform independent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10514329" cy="44653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Components of REST:</a:t>
            </a:r>
          </a:p>
          <a:p>
            <a:pPr lvl="1"/>
            <a:r>
              <a:rPr lang="en-US" sz="2400" dirty="0" smtClean="0"/>
              <a:t>Base URI (http://sharepoint.com/site)</a:t>
            </a:r>
          </a:p>
          <a:p>
            <a:pPr lvl="1"/>
            <a:r>
              <a:rPr lang="en-US" sz="2400" dirty="0" smtClean="0"/>
              <a:t>Media type (JSON, Atom, XML)</a:t>
            </a:r>
          </a:p>
          <a:p>
            <a:pPr lvl="1"/>
            <a:r>
              <a:rPr lang="en-US" sz="2400" dirty="0" smtClean="0"/>
              <a:t>Standard HTTP methods (GET, POST, PUT, DELETE)</a:t>
            </a:r>
            <a:endParaRPr lang="en-US" sz="2400" dirty="0"/>
          </a:p>
          <a:p>
            <a:r>
              <a:rPr lang="en-US" sz="2400" dirty="0" smtClean="0"/>
              <a:t>No official standard for </a:t>
            </a:r>
            <a:r>
              <a:rPr lang="en-US" sz="2400" dirty="0" err="1" smtClean="0"/>
              <a:t>RESTful</a:t>
            </a:r>
            <a:r>
              <a:rPr lang="en-US" sz="2400" dirty="0" smtClean="0"/>
              <a:t> web APIs, because REST is an architectural style, not a protocol.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2013 REST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025" y="2052919"/>
            <a:ext cx="10477787" cy="4195481"/>
          </a:xfrm>
        </p:spPr>
        <p:txBody>
          <a:bodyPr>
            <a:norm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emotely </a:t>
            </a:r>
            <a:r>
              <a:rPr lang="en-US" sz="2400" dirty="0"/>
              <a:t>interact with SharePoint sites</a:t>
            </a:r>
            <a:endParaRPr lang="en-US" sz="2400" dirty="0" smtClean="0"/>
          </a:p>
          <a:p>
            <a:r>
              <a:rPr lang="en-US" sz="2400" dirty="0"/>
              <a:t>Open Data Protocol (OData) standard, which corresponds to the desired client object model </a:t>
            </a:r>
            <a:r>
              <a:rPr lang="en-US" sz="2400" dirty="0" smtClean="0"/>
              <a:t>API</a:t>
            </a:r>
          </a:p>
          <a:p>
            <a:pPr lvl="1"/>
            <a:r>
              <a:rPr lang="en-US" sz="2400" dirty="0" smtClean="0"/>
              <a:t>Ex: </a:t>
            </a:r>
            <a:r>
              <a:rPr lang="en-US" sz="2400" dirty="0" err="1" smtClean="0"/>
              <a:t>List.GetByTitle</a:t>
            </a:r>
            <a:r>
              <a:rPr lang="en-US" sz="2400" dirty="0" smtClean="0"/>
              <a:t>(</a:t>
            </a:r>
            <a:r>
              <a:rPr lang="en-US" sz="2400" dirty="0" err="1" smtClean="0"/>
              <a:t>ListName</a:t>
            </a:r>
            <a:r>
              <a:rPr lang="en-US" sz="2400" dirty="0" smtClean="0"/>
              <a:t>) looks like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http://server/site/_</a:t>
            </a:r>
            <a:r>
              <a:rPr lang="en-US" sz="2400" dirty="0" err="1" smtClean="0"/>
              <a:t>api</a:t>
            </a:r>
            <a:r>
              <a:rPr lang="en-US" sz="2400" dirty="0" smtClean="0"/>
              <a:t>/web/lists/</a:t>
            </a:r>
            <a:r>
              <a:rPr lang="en-US" sz="2400" dirty="0" err="1" smtClean="0"/>
              <a:t>getbytitle</a:t>
            </a:r>
            <a:r>
              <a:rPr lang="en-US" sz="2400" dirty="0" smtClean="0"/>
              <a:t>(‘</a:t>
            </a:r>
            <a:r>
              <a:rPr lang="en-US" sz="2400" dirty="0" err="1" smtClean="0"/>
              <a:t>listname</a:t>
            </a:r>
            <a:r>
              <a:rPr lang="en-US" sz="2400" dirty="0" smtClean="0"/>
              <a:t>’)</a:t>
            </a:r>
          </a:p>
          <a:p>
            <a:r>
              <a:rPr lang="en-US" sz="2400" dirty="0" err="1"/>
              <a:t>client.svc</a:t>
            </a:r>
            <a:r>
              <a:rPr lang="en-US" sz="2400" dirty="0"/>
              <a:t> web service in SharePoint handles the HTTP </a:t>
            </a:r>
            <a:r>
              <a:rPr lang="en-US" sz="2400" dirty="0" smtClean="0"/>
              <a:t>request</a:t>
            </a:r>
          </a:p>
          <a:p>
            <a:r>
              <a:rPr lang="en-US" sz="2400" dirty="0" smtClean="0"/>
              <a:t>Result is returned in either JSON (JavaScript Object Notation) or Atom.</a:t>
            </a:r>
          </a:p>
        </p:txBody>
      </p:sp>
    </p:spTree>
    <p:extLst>
      <p:ext uri="{BB962C8B-B14F-4D97-AF65-F5344CB8AC3E}">
        <p14:creationId xmlns:p14="http://schemas.microsoft.com/office/powerpoint/2010/main" val="10257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2013 REST</a:t>
            </a:r>
            <a:endParaRPr lang="en-US" dirty="0"/>
          </a:p>
        </p:txBody>
      </p:sp>
      <p:pic>
        <p:nvPicPr>
          <p:cNvPr id="1026" name="Picture 2" descr="SharePoint REST service archite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600200"/>
            <a:ext cx="884396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2013 REST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REST allows typical CRUD operations:</a:t>
            </a:r>
          </a:p>
          <a:p>
            <a:pPr lvl="1"/>
            <a:r>
              <a:rPr lang="en-US" sz="2400" dirty="0" smtClean="0"/>
              <a:t>Read a resource: GET</a:t>
            </a:r>
          </a:p>
          <a:p>
            <a:pPr lvl="1"/>
            <a:r>
              <a:rPr lang="en-US" sz="2400" dirty="0" smtClean="0"/>
              <a:t>Create or update a resource: POST</a:t>
            </a:r>
          </a:p>
          <a:p>
            <a:pPr lvl="1"/>
            <a:r>
              <a:rPr lang="en-US" sz="2400" dirty="0" smtClean="0"/>
              <a:t>Update or insert a resource: PUT</a:t>
            </a:r>
          </a:p>
          <a:p>
            <a:pPr lvl="1"/>
            <a:r>
              <a:rPr lang="en-US" sz="2400" dirty="0" smtClean="0"/>
              <a:t>Delete a resource: DELETE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36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REST endpoint URI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025" y="2052919"/>
            <a:ext cx="10401587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URI closely </a:t>
            </a:r>
            <a:r>
              <a:rPr lang="en-US" sz="2400" dirty="0"/>
              <a:t>mimics the API </a:t>
            </a:r>
            <a:r>
              <a:rPr lang="en-US" sz="2400" dirty="0" smtClean="0"/>
              <a:t>in </a:t>
            </a:r>
            <a:r>
              <a:rPr lang="en-US" sz="2400" dirty="0"/>
              <a:t>the SharePoint </a:t>
            </a:r>
            <a:r>
              <a:rPr lang="en-US" sz="2400" dirty="0" smtClean="0"/>
              <a:t>COM</a:t>
            </a:r>
          </a:p>
          <a:p>
            <a:r>
              <a:rPr lang="en-US" sz="2400" dirty="0" smtClean="0"/>
              <a:t>To access a site collection:</a:t>
            </a:r>
          </a:p>
          <a:p>
            <a:pPr lvl="1"/>
            <a:r>
              <a:rPr lang="en-US" sz="2400" dirty="0" smtClean="0"/>
              <a:t>http://server/site/_api/site</a:t>
            </a:r>
          </a:p>
          <a:p>
            <a:r>
              <a:rPr lang="en-US" sz="2400" dirty="0" smtClean="0"/>
              <a:t>To access a specific site (web):</a:t>
            </a:r>
          </a:p>
          <a:p>
            <a:pPr lvl="1"/>
            <a:r>
              <a:rPr lang="en-US" sz="2400" dirty="0" smtClean="0"/>
              <a:t>http://server/site/_api/web</a:t>
            </a:r>
          </a:p>
          <a:p>
            <a:r>
              <a:rPr lang="en-US" sz="2400" dirty="0" smtClean="0"/>
              <a:t>Starting with this, you can “walk” the object model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/_</a:t>
            </a:r>
            <a:r>
              <a:rPr lang="en-US" sz="2400" dirty="0" err="1" smtClean="0">
                <a:solidFill>
                  <a:srgbClr val="FFFF00"/>
                </a:solidFill>
              </a:rPr>
              <a:t>vti_bin</a:t>
            </a:r>
            <a:r>
              <a:rPr lang="en-US" sz="2400" dirty="0" smtClean="0">
                <a:solidFill>
                  <a:srgbClr val="FFFF00"/>
                </a:solidFill>
              </a:rPr>
              <a:t>/</a:t>
            </a:r>
            <a:r>
              <a:rPr lang="en-US" sz="2400" dirty="0" err="1" smtClean="0">
                <a:solidFill>
                  <a:srgbClr val="FFFF00"/>
                </a:solidFill>
              </a:rPr>
              <a:t>client.svc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FFFF00"/>
                </a:solidFill>
              </a:rPr>
              <a:t>/_</a:t>
            </a:r>
            <a:r>
              <a:rPr lang="en-US" sz="2400" dirty="0" err="1" smtClean="0">
                <a:solidFill>
                  <a:srgbClr val="FFFF00"/>
                </a:solidFill>
              </a:rPr>
              <a:t>api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31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Speaker-Template</Template>
  <TotalTime>0</TotalTime>
  <Words>1274</Words>
  <Application>Microsoft Office PowerPoint</Application>
  <PresentationFormat>Custom</PresentationFormat>
  <Paragraphs>231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Crashcourse BB</vt:lpstr>
      <vt:lpstr>Wingdings 3</vt:lpstr>
      <vt:lpstr>Ion</vt:lpstr>
      <vt:lpstr>Know REST for the Query</vt:lpstr>
      <vt:lpstr>Agenda</vt:lpstr>
      <vt:lpstr>About Me</vt:lpstr>
      <vt:lpstr>What is REST?</vt:lpstr>
      <vt:lpstr>What is REST?</vt:lpstr>
      <vt:lpstr>SharePoint 2013 REST</vt:lpstr>
      <vt:lpstr>SharePoint 2013 REST</vt:lpstr>
      <vt:lpstr>SharePoint 2013 REST</vt:lpstr>
      <vt:lpstr>SharePoint REST endpoint URI structure</vt:lpstr>
      <vt:lpstr>Navigating the SharePoint REST data structure</vt:lpstr>
      <vt:lpstr>Navigating the SharePoint REST data structure</vt:lpstr>
      <vt:lpstr>Navigating the SharePoint REST data structure</vt:lpstr>
      <vt:lpstr>Navigating the SharePoint REST data structure</vt:lpstr>
      <vt:lpstr>Navigating the SharePoint REST data structure</vt:lpstr>
      <vt:lpstr>Working with Lists and List Items</vt:lpstr>
      <vt:lpstr>Working with Lists and List Items</vt:lpstr>
      <vt:lpstr>Working with Lists and List Items</vt:lpstr>
      <vt:lpstr>Working with Lists and List Items</vt:lpstr>
      <vt:lpstr>Working with Lists and List Items</vt:lpstr>
      <vt:lpstr>Working with Lists and List Items</vt:lpstr>
      <vt:lpstr>Working with Lists and List Items</vt:lpstr>
      <vt:lpstr>Working with Lists and List Items</vt:lpstr>
      <vt:lpstr>Working with Lists and List Items</vt:lpstr>
      <vt:lpstr>Working with Folders and Files</vt:lpstr>
      <vt:lpstr>Working with Folders and Files</vt:lpstr>
      <vt:lpstr>Working with Folders and Files</vt:lpstr>
      <vt:lpstr>Working with Folders and Files</vt:lpstr>
      <vt:lpstr>Working with Folders and Files</vt:lpstr>
      <vt:lpstr>Leveraging Permissions</vt:lpstr>
      <vt:lpstr>Customizing List Permissions</vt:lpstr>
      <vt:lpstr>Working with Folders and Files</vt:lpstr>
      <vt:lpstr>Summary</vt:lpstr>
      <vt:lpstr>Questions?</vt:lpstr>
      <vt:lpstr>PowerPoint Presentation</vt:lpstr>
      <vt:lpstr>Thank you!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2014-08-07T19:25:58Z</dcterms:created>
  <dcterms:modified xsi:type="dcterms:W3CDTF">2015-01-06T19:29:33Z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