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0"/>
  </p:notesMasterIdLst>
  <p:handoutMasterIdLst>
    <p:handoutMasterId r:id="rId41"/>
  </p:handoutMasterIdLst>
  <p:sldIdLst>
    <p:sldId id="265" r:id="rId3"/>
    <p:sldId id="310" r:id="rId4"/>
    <p:sldId id="320" r:id="rId5"/>
    <p:sldId id="321" r:id="rId6"/>
    <p:sldId id="332" r:id="rId7"/>
    <p:sldId id="355" r:id="rId8"/>
    <p:sldId id="356" r:id="rId9"/>
    <p:sldId id="333" r:id="rId10"/>
    <p:sldId id="334" r:id="rId11"/>
    <p:sldId id="335" r:id="rId12"/>
    <p:sldId id="337" r:id="rId13"/>
    <p:sldId id="338" r:id="rId14"/>
    <p:sldId id="340" r:id="rId15"/>
    <p:sldId id="342" r:id="rId16"/>
    <p:sldId id="343" r:id="rId17"/>
    <p:sldId id="344" r:id="rId18"/>
    <p:sldId id="345" r:id="rId19"/>
    <p:sldId id="346" r:id="rId20"/>
    <p:sldId id="347" r:id="rId21"/>
    <p:sldId id="328" r:id="rId22"/>
    <p:sldId id="322" r:id="rId23"/>
    <p:sldId id="348" r:id="rId24"/>
    <p:sldId id="349" r:id="rId25"/>
    <p:sldId id="350" r:id="rId26"/>
    <p:sldId id="351" r:id="rId27"/>
    <p:sldId id="329" r:id="rId28"/>
    <p:sldId id="323" r:id="rId29"/>
    <p:sldId id="352" r:id="rId30"/>
    <p:sldId id="353" r:id="rId31"/>
    <p:sldId id="354" r:id="rId32"/>
    <p:sldId id="330" r:id="rId33"/>
    <p:sldId id="324" r:id="rId34"/>
    <p:sldId id="325" r:id="rId35"/>
    <p:sldId id="357" r:id="rId36"/>
    <p:sldId id="326" r:id="rId37"/>
    <p:sldId id="358" r:id="rId38"/>
    <p:sldId id="327" r:id="rId39"/>
  </p:sldIdLst>
  <p:sldSz cx="12188825" cy="6858000"/>
  <p:notesSz cx="6858000" cy="9144000"/>
  <p:custDataLst>
    <p:tags r:id="rId4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8392" autoAdjust="0"/>
  </p:normalViewPr>
  <p:slideViewPr>
    <p:cSldViewPr showGuides="1">
      <p:cViewPr varScale="1">
        <p:scale>
          <a:sx n="79" d="100"/>
          <a:sy n="79" d="100"/>
        </p:scale>
        <p:origin x="850" y="62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2/28/2015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2/28/2015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Think of an index as an organized snapshot of your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Future queries can use this index because it’s pre-sorted based on the sort by conditions you gave it when you created the </a:t>
            </a:r>
            <a:r>
              <a:rPr lang="en-US" baseline="0" dirty="0" smtClean="0"/>
              <a:t>index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Look at live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7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unitless</a:t>
            </a:r>
            <a:r>
              <a:rPr lang="en-US" dirty="0" smtClean="0"/>
              <a:t> measure of overall cost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</a:t>
            </a:r>
            <a:r>
              <a:rPr lang="en-US" baseline="0" dirty="0" smtClean="0"/>
              <a:t> good place to start, but is by no means the absolute measurement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With experience, you should begin considering duration, CPU and I/O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9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your website or client UI, where</a:t>
            </a:r>
            <a:r>
              <a:rPr lang="en-US" baseline="0" dirty="0" smtClean="0"/>
              <a:t> users input their values.  Use type validation here, either client side or server side, then pass that to a parameterized </a:t>
            </a:r>
            <a:r>
              <a:rPr lang="en-US" baseline="0" dirty="0" err="1" smtClean="0"/>
              <a:t>sproc</a:t>
            </a:r>
            <a:r>
              <a:rPr lang="en-US" baseline="0" dirty="0" smtClean="0"/>
              <a:t> in the code.  The stored procedure will be expecting specific data types and if they don’t match will break.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7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consider tools like </a:t>
            </a:r>
            <a:r>
              <a:rPr lang="en-US" dirty="0" err="1" smtClean="0"/>
              <a:t>Resharper</a:t>
            </a:r>
            <a:r>
              <a:rPr lang="en-US" baseline="0" dirty="0" smtClean="0"/>
              <a:t> or Code Maid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9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547"/>
            <a:ext cx="12188824" cy="6758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052" y="516686"/>
            <a:ext cx="10934689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052" y="1907341"/>
            <a:ext cx="1056438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440" y="6197615"/>
            <a:ext cx="1030504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00660" y="6197615"/>
            <a:ext cx="3859795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291" y="5675582"/>
            <a:ext cx="2142600" cy="104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06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z="1100" smtClean="0"/>
              <a:pPr/>
              <a:t>2/28/2015</a:t>
            </a:fld>
            <a:r>
              <a:rPr lang="en-US" sz="1100" smtClean="0"/>
              <a:t>  |</a:t>
            </a:r>
            <a:endParaRPr lang="en-US" sz="110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15248" y="1299672"/>
            <a:ext cx="11579384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8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7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§"/>
              <a:defRPr>
                <a:solidFill>
                  <a:schemeClr val="tx2"/>
                </a:solidFill>
              </a:defRPr>
            </a:lvl1pPr>
            <a:lvl2pPr marL="742950" indent="-285750">
              <a:buFont typeface="Wingdings" charset="2"/>
              <a:buChar char="§"/>
              <a:defRPr>
                <a:solidFill>
                  <a:srgbClr val="474947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715248" y="1299672"/>
            <a:ext cx="11579384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69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0" i="0" cap="all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715248" y="1299672"/>
            <a:ext cx="11579384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14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15248" y="1299672"/>
            <a:ext cx="11579384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07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715248" y="1299672"/>
            <a:ext cx="11579384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2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8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6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266" y="6072791"/>
            <a:ext cx="12188818" cy="7951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1528" y="6286904"/>
            <a:ext cx="1134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2992" y="6286904"/>
            <a:ext cx="4203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178" y="6286904"/>
            <a:ext cx="703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9621" y="12203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180" y="5911457"/>
            <a:ext cx="1962832" cy="95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9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18" Type="http://schemas.openxmlformats.org/officeDocument/2006/relationships/image" Target="../media/image24.jpe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7" Type="http://schemas.openxmlformats.org/officeDocument/2006/relationships/image" Target="../media/image13.jpeg"/><Relationship Id="rId12" Type="http://schemas.openxmlformats.org/officeDocument/2006/relationships/image" Target="../media/image18.png"/><Relationship Id="rId17" Type="http://schemas.openxmlformats.org/officeDocument/2006/relationships/image" Target="../media/image23.gif"/><Relationship Id="rId2" Type="http://schemas.openxmlformats.org/officeDocument/2006/relationships/image" Target="../media/image8.jpe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gif"/><Relationship Id="rId15" Type="http://schemas.openxmlformats.org/officeDocument/2006/relationships/image" Target="../media/image21.jpeg"/><Relationship Id="rId10" Type="http://schemas.openxmlformats.org/officeDocument/2006/relationships/image" Target="../media/image16.png"/><Relationship Id="rId19" Type="http://schemas.openxmlformats.org/officeDocument/2006/relationships/image" Target="../media/image25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eric@oszakiewski.net" TargetMode="External"/><Relationship Id="rId7" Type="http://schemas.openxmlformats.org/officeDocument/2006/relationships/hyperlink" Target="http://eoszak.me/sqlsat279ppt" TargetMode="External"/><Relationship Id="rId2" Type="http://schemas.openxmlformats.org/officeDocument/2006/relationships/hyperlink" Target="http://oszak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imple-talk.com/sql/t-sql-programming/ten-common-sql-programming-mistakes/" TargetMode="External"/><Relationship Id="rId5" Type="http://schemas.openxmlformats.org/officeDocument/2006/relationships/hyperlink" Target="http://sqlfool.com/content/PerformanceConsiderationsOfDataTypes.pdf" TargetMode="External"/><Relationship Id="rId4" Type="http://schemas.openxmlformats.org/officeDocument/2006/relationships/hyperlink" Target="http://www.brentozar.com/archive/2013/09/index-maintenance-sql-server-rebuild-reorganiz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Your DBA Happy: 5 Habits Developers Can Implement Today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055812" y="4800600"/>
            <a:ext cx="10058399" cy="838200"/>
          </a:xfrm>
        </p:spPr>
        <p:txBody>
          <a:bodyPr/>
          <a:lstStyle/>
          <a:p>
            <a:r>
              <a:rPr lang="it-IT" dirty="0" smtClean="0"/>
              <a:t>Eric Oszakiewski, MCTS, MS, MCPS</a:t>
            </a:r>
          </a:p>
        </p:txBody>
      </p:sp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693345"/>
              </p:ext>
            </p:extLst>
          </p:nvPr>
        </p:nvGraphicFramePr>
        <p:xfrm>
          <a:off x="609600" y="1600200"/>
          <a:ext cx="1096962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685"/>
                <a:gridCol w="6131094"/>
                <a:gridCol w="29168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</a:t>
                      </a:r>
                      <a:r>
                        <a:rPr lang="en-US" baseline="0" dirty="0" smtClean="0"/>
                        <a:t> Stored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 Requirements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0,1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 per 8 bits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tinyint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to 255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smallint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 to 32,767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 to 2,147,483,647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bigint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 to 9,223,372,036,854,775,807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smalldatetime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1900-01-01 to 2079-06-06, minute precision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 marL="109811" marR="10981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datetime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1753-01-01 to 9999-12-31, sub-second precision</a:t>
                      </a:r>
                      <a:endParaRPr lang="en-US" dirty="0"/>
                    </a:p>
                  </a:txBody>
                  <a:tcPr marL="109811" marR="10981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 marL="109811" marR="10981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6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8012" y="1609724"/>
            <a:ext cx="54864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 1:</a:t>
            </a:r>
            <a:br>
              <a:rPr lang="en-US" dirty="0" smtClean="0"/>
            </a:br>
            <a:r>
              <a:rPr lang="en-US" sz="1800" dirty="0" smtClean="0"/>
              <a:t>CREATE TABLE </a:t>
            </a:r>
            <a:r>
              <a:rPr lang="en-US" sz="1800" dirty="0" err="1" smtClean="0"/>
              <a:t>myTable</a:t>
            </a:r>
            <a:r>
              <a:rPr lang="en-US" sz="1800" dirty="0" smtClean="0"/>
              <a:t> (</a:t>
            </a:r>
            <a:br>
              <a:rPr lang="en-US" sz="1800" dirty="0" smtClean="0"/>
            </a:br>
            <a:r>
              <a:rPr lang="en-US" sz="1800" dirty="0" err="1" smtClean="0"/>
              <a:t>pkid</a:t>
            </a:r>
            <a:r>
              <a:rPr lang="en-US" sz="1800" dirty="0" smtClean="0"/>
              <a:t> INT IDENTITY(1,1)</a:t>
            </a:r>
            <a:br>
              <a:rPr lang="en-US" sz="1800" dirty="0" smtClean="0"/>
            </a:br>
            <a:r>
              <a:rPr lang="en-US" sz="1800" dirty="0" smtClean="0"/>
              <a:t>, </a:t>
            </a:r>
            <a:r>
              <a:rPr lang="en-US" sz="1800" dirty="0" err="1" smtClean="0"/>
              <a:t>aNum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INT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, </a:t>
            </a:r>
            <a:r>
              <a:rPr lang="en-US" sz="1800" dirty="0" err="1" smtClean="0"/>
              <a:t>aDate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DATETIME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CONSTRAINT </a:t>
            </a:r>
            <a:r>
              <a:rPr lang="en-US" sz="1800" dirty="0" err="1" smtClean="0"/>
              <a:t>PK_myTable</a:t>
            </a:r>
            <a:r>
              <a:rPr lang="en-US" sz="1800" dirty="0" smtClean="0"/>
              <a:t> PRIMARY KEY CLUSTERED (</a:t>
            </a:r>
            <a:r>
              <a:rPr lang="en-US" sz="1800" dirty="0" err="1" smtClean="0"/>
              <a:t>pkid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);</a:t>
            </a:r>
          </a:p>
          <a:p>
            <a:r>
              <a:rPr lang="en-US" dirty="0" smtClean="0"/>
              <a:t>Bytes per row = 4 (</a:t>
            </a:r>
            <a:r>
              <a:rPr lang="en-US" dirty="0" err="1" smtClean="0"/>
              <a:t>pkid</a:t>
            </a:r>
            <a:r>
              <a:rPr lang="en-US" dirty="0" smtClean="0"/>
              <a:t>) +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 (</a:t>
            </a:r>
            <a:r>
              <a:rPr lang="en-US" dirty="0" err="1" smtClean="0"/>
              <a:t>aNum</a:t>
            </a:r>
            <a:r>
              <a:rPr lang="en-US" dirty="0" smtClean="0"/>
              <a:t>) +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 smtClean="0"/>
              <a:t> (</a:t>
            </a:r>
            <a:r>
              <a:rPr lang="en-US" dirty="0" err="1" smtClean="0"/>
              <a:t>aDate</a:t>
            </a:r>
            <a:r>
              <a:rPr lang="en-US" dirty="0" smtClean="0"/>
              <a:t>) + 9 = </a:t>
            </a:r>
            <a:r>
              <a:rPr lang="en-US" dirty="0">
                <a:solidFill>
                  <a:srgbClr val="FF0000"/>
                </a:solidFill>
              </a:rPr>
              <a:t>25 bytes</a:t>
            </a:r>
          </a:p>
          <a:p>
            <a:r>
              <a:rPr lang="en-US" dirty="0" smtClean="0"/>
              <a:t>Rows per data page = 8096 / </a:t>
            </a:r>
            <a:r>
              <a:rPr lang="en-US" dirty="0">
                <a:solidFill>
                  <a:srgbClr val="FF0000"/>
                </a:solidFill>
              </a:rPr>
              <a:t>25</a:t>
            </a:r>
            <a:r>
              <a:rPr lang="en-US" dirty="0" smtClean="0"/>
              <a:t> = </a:t>
            </a:r>
            <a:r>
              <a:rPr lang="en-US" dirty="0">
                <a:solidFill>
                  <a:srgbClr val="FF0000"/>
                </a:solidFill>
              </a:rPr>
              <a:t>323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rows</a:t>
            </a:r>
          </a:p>
          <a:p>
            <a:r>
              <a:rPr lang="en-US" dirty="0" smtClean="0"/>
              <a:t>Pages per 1M rows = 1000000 / </a:t>
            </a:r>
            <a:r>
              <a:rPr lang="en-US" dirty="0">
                <a:solidFill>
                  <a:srgbClr val="FF0000"/>
                </a:solidFill>
              </a:rPr>
              <a:t>323</a:t>
            </a:r>
            <a:r>
              <a:rPr lang="en-US" dirty="0" smtClean="0"/>
              <a:t> = </a:t>
            </a:r>
            <a:r>
              <a:rPr lang="en-US" dirty="0">
                <a:solidFill>
                  <a:srgbClr val="FF0000"/>
                </a:solidFill>
              </a:rPr>
              <a:t>3096 pages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193" y="6019800"/>
            <a:ext cx="7586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Saving </a:t>
            </a:r>
            <a:r>
              <a:rPr lang="en-US" sz="2400" dirty="0">
                <a:solidFill>
                  <a:srgbClr val="FFFF00"/>
                </a:solidFill>
              </a:rPr>
              <a:t>27% space</a:t>
            </a:r>
            <a:r>
              <a:rPr lang="en-US" sz="2400" dirty="0" smtClean="0"/>
              <a:t>, a single </a:t>
            </a:r>
            <a:r>
              <a:rPr lang="en-US" sz="2400" dirty="0"/>
              <a:t>IO can return an extra 126 rows, IO </a:t>
            </a:r>
            <a:r>
              <a:rPr lang="en-US" sz="2400" dirty="0">
                <a:solidFill>
                  <a:srgbClr val="FFFF00"/>
                </a:solidFill>
              </a:rPr>
              <a:t>improves by 39%</a:t>
            </a:r>
          </a:p>
          <a:p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42012" y="1600201"/>
            <a:ext cx="5486400" cy="4267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3838" indent="-22383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3550" indent="-231775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2625" indent="-2190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57250" indent="-17462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30288" indent="-17303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074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544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 2:</a:t>
            </a:r>
            <a:br>
              <a:rPr lang="en-US" dirty="0" smtClean="0"/>
            </a:br>
            <a:r>
              <a:rPr lang="en-US" sz="1800" dirty="0" smtClean="0"/>
              <a:t>CREATE TABLE </a:t>
            </a:r>
            <a:r>
              <a:rPr lang="en-US" sz="1800" dirty="0" err="1" smtClean="0"/>
              <a:t>myTable</a:t>
            </a:r>
            <a:r>
              <a:rPr lang="en-US" sz="1800" dirty="0" smtClean="0"/>
              <a:t> (</a:t>
            </a:r>
            <a:br>
              <a:rPr lang="en-US" sz="1800" dirty="0" smtClean="0"/>
            </a:br>
            <a:r>
              <a:rPr lang="en-US" sz="1800" dirty="0" err="1" smtClean="0"/>
              <a:t>pkid</a:t>
            </a:r>
            <a:r>
              <a:rPr lang="en-US" sz="1800" dirty="0" smtClean="0"/>
              <a:t> INT IDENTITY(1,1)</a:t>
            </a:r>
            <a:br>
              <a:rPr lang="en-US" sz="1800" dirty="0" smtClean="0"/>
            </a:br>
            <a:r>
              <a:rPr lang="en-US" sz="1800" dirty="0" smtClean="0"/>
              <a:t>, </a:t>
            </a:r>
            <a:r>
              <a:rPr lang="en-US" sz="1800" dirty="0" err="1" smtClean="0"/>
              <a:t>aNum</a:t>
            </a:r>
            <a:r>
              <a:rPr lang="en-US" sz="1800" dirty="0" smtClean="0"/>
              <a:t> </a:t>
            </a:r>
            <a:r>
              <a:rPr lang="en-US" sz="1900" dirty="0">
                <a:solidFill>
                  <a:srgbClr val="00B050"/>
                </a:solidFill>
              </a:rPr>
              <a:t>TINYINT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, </a:t>
            </a:r>
            <a:r>
              <a:rPr lang="en-US" sz="1800" dirty="0" err="1" smtClean="0"/>
              <a:t>aDate</a:t>
            </a:r>
            <a:r>
              <a:rPr lang="en-US" sz="1800" dirty="0" smtClean="0"/>
              <a:t> </a:t>
            </a:r>
            <a:r>
              <a:rPr lang="en-US" sz="1900" dirty="0">
                <a:solidFill>
                  <a:srgbClr val="00B050"/>
                </a:solidFill>
              </a:rPr>
              <a:t>SMALLDATETIME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CONSTRAINT </a:t>
            </a:r>
            <a:r>
              <a:rPr lang="en-US" sz="1800" dirty="0" err="1" smtClean="0"/>
              <a:t>PK_myTable</a:t>
            </a:r>
            <a:r>
              <a:rPr lang="en-US" sz="1800" dirty="0" smtClean="0"/>
              <a:t> PRIMARY KEY CLUSTERED (</a:t>
            </a:r>
            <a:r>
              <a:rPr lang="en-US" sz="1800" dirty="0" err="1" smtClean="0"/>
              <a:t>pkid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);</a:t>
            </a:r>
          </a:p>
          <a:p>
            <a:r>
              <a:rPr lang="en-US" dirty="0" smtClean="0"/>
              <a:t>Bytes per row = 4 (</a:t>
            </a:r>
            <a:r>
              <a:rPr lang="en-US" dirty="0" err="1" smtClean="0"/>
              <a:t>pkid</a:t>
            </a:r>
            <a:r>
              <a:rPr lang="en-US" dirty="0" smtClean="0"/>
              <a:t>) +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 smtClean="0"/>
              <a:t> (</a:t>
            </a:r>
            <a:r>
              <a:rPr lang="en-US" dirty="0" err="1" smtClean="0"/>
              <a:t>aNum</a:t>
            </a:r>
            <a:r>
              <a:rPr lang="en-US" dirty="0" smtClean="0"/>
              <a:t>) + </a:t>
            </a:r>
            <a:r>
              <a:rPr lang="en-US" dirty="0">
                <a:solidFill>
                  <a:srgbClr val="00B050"/>
                </a:solidFill>
              </a:rPr>
              <a:t>4</a:t>
            </a:r>
            <a:r>
              <a:rPr lang="en-US" dirty="0" smtClean="0"/>
              <a:t> (</a:t>
            </a:r>
            <a:r>
              <a:rPr lang="en-US" dirty="0" err="1" smtClean="0"/>
              <a:t>aDate</a:t>
            </a:r>
            <a:r>
              <a:rPr lang="en-US" dirty="0" smtClean="0"/>
              <a:t>) + 9 = </a:t>
            </a:r>
            <a:r>
              <a:rPr lang="en-US" dirty="0" smtClean="0">
                <a:solidFill>
                  <a:srgbClr val="00B050"/>
                </a:solidFill>
              </a:rPr>
              <a:t>18 </a:t>
            </a:r>
            <a:r>
              <a:rPr lang="en-US" dirty="0">
                <a:solidFill>
                  <a:srgbClr val="00B050"/>
                </a:solidFill>
              </a:rPr>
              <a:t>bytes</a:t>
            </a:r>
          </a:p>
          <a:p>
            <a:r>
              <a:rPr lang="en-US" dirty="0" smtClean="0"/>
              <a:t>Rows per data page = 8096 / </a:t>
            </a:r>
            <a:r>
              <a:rPr lang="en-US" dirty="0" smtClean="0">
                <a:solidFill>
                  <a:srgbClr val="00B050"/>
                </a:solidFill>
              </a:rPr>
              <a:t>18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50"/>
                </a:solidFill>
              </a:rPr>
              <a:t>449 </a:t>
            </a:r>
            <a:r>
              <a:rPr lang="en-US" dirty="0">
                <a:solidFill>
                  <a:srgbClr val="00B050"/>
                </a:solidFill>
              </a:rPr>
              <a:t>rows</a:t>
            </a:r>
          </a:p>
          <a:p>
            <a:r>
              <a:rPr lang="en-US" dirty="0" smtClean="0"/>
              <a:t>Pages per 1M rows = 1000000 / </a:t>
            </a:r>
            <a:r>
              <a:rPr lang="en-US" dirty="0">
                <a:solidFill>
                  <a:srgbClr val="00B050"/>
                </a:solidFill>
              </a:rPr>
              <a:t>449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B050"/>
                </a:solidFill>
              </a:rPr>
              <a:t>2228 </a:t>
            </a:r>
            <a:r>
              <a:rPr lang="en-US" dirty="0">
                <a:solidFill>
                  <a:srgbClr val="00B050"/>
                </a:solidFill>
              </a:rPr>
              <a:t>pages</a:t>
            </a:r>
          </a:p>
        </p:txBody>
      </p:sp>
    </p:spTree>
    <p:extLst>
      <p:ext uri="{BB962C8B-B14F-4D97-AF65-F5344CB8AC3E}">
        <p14:creationId xmlns:p14="http://schemas.microsoft.com/office/powerpoint/2010/main" val="31628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371600"/>
            <a:ext cx="9134391" cy="4800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Unicode vs non-Unicode</a:t>
            </a:r>
          </a:p>
          <a:p>
            <a:pPr lvl="1"/>
            <a:r>
              <a:rPr lang="en-US" dirty="0" smtClean="0"/>
              <a:t>Storing special characters</a:t>
            </a:r>
          </a:p>
          <a:p>
            <a:pPr lvl="1"/>
            <a:r>
              <a:rPr lang="en-US" sz="2400" dirty="0" smtClean="0"/>
              <a:t>Unicode requires 2x the storage as non-Unicode</a:t>
            </a:r>
          </a:p>
          <a:p>
            <a:pPr lvl="1"/>
            <a:r>
              <a:rPr lang="en-US" sz="2400" dirty="0" smtClean="0"/>
              <a:t>VARCHAR(300) = 300 bytes/row (non-Unicode)</a:t>
            </a:r>
          </a:p>
          <a:p>
            <a:pPr lvl="1"/>
            <a:r>
              <a:rPr lang="en-US" sz="2400" dirty="0" smtClean="0"/>
              <a:t>NVARCHAR(300) = 600 bytes/row (Unicode)</a:t>
            </a:r>
          </a:p>
          <a:p>
            <a:pPr lvl="1"/>
            <a:r>
              <a:rPr lang="en-US" sz="2400" dirty="0" smtClean="0"/>
              <a:t>For 10M rows, NVARCHAR requires 3GB more space than VARCHAR</a:t>
            </a:r>
          </a:p>
          <a:p>
            <a:pPr lvl="1"/>
            <a:r>
              <a:rPr lang="en-US" sz="2400" dirty="0" smtClean="0"/>
              <a:t>NVARCHAR, NCHAR and NTEXT should only be used in columns with international text</a:t>
            </a:r>
          </a:p>
          <a:p>
            <a:pPr lvl="1"/>
            <a:r>
              <a:rPr lang="en-US" sz="2400" dirty="0" smtClean="0"/>
              <a:t>Each has its application: </a:t>
            </a:r>
          </a:p>
          <a:p>
            <a:pPr lvl="2"/>
            <a:r>
              <a:rPr lang="en-US" sz="2200" dirty="0" smtClean="0"/>
              <a:t>Front-end website? </a:t>
            </a:r>
          </a:p>
          <a:p>
            <a:pPr lvl="2"/>
            <a:r>
              <a:rPr lang="en-US" sz="2200" dirty="0" smtClean="0"/>
              <a:t>Back-office data management?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921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Models &amp;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408494"/>
            <a:ext cx="9134391" cy="46482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No log backups</a:t>
            </a:r>
          </a:p>
          <a:p>
            <a:pPr lvl="1"/>
            <a:r>
              <a:rPr lang="en-US" dirty="0"/>
              <a:t>Automatically reclaims log space to keep space requirements </a:t>
            </a:r>
            <a:r>
              <a:rPr lang="en-US" dirty="0" smtClean="0"/>
              <a:t>small</a:t>
            </a:r>
          </a:p>
          <a:p>
            <a:pPr lvl="1"/>
            <a:r>
              <a:rPr lang="en-US" dirty="0" smtClean="0"/>
              <a:t>Eliminates need to manage T-Log space</a:t>
            </a:r>
          </a:p>
          <a:p>
            <a:pPr lvl="1"/>
            <a:r>
              <a:rPr lang="en-US" dirty="0"/>
              <a:t>Changes since the most recent backup are </a:t>
            </a:r>
            <a:r>
              <a:rPr lang="en-US" dirty="0" smtClean="0"/>
              <a:t>unprotected</a:t>
            </a:r>
          </a:p>
          <a:p>
            <a:r>
              <a:rPr lang="en-US" dirty="0" smtClean="0"/>
              <a:t>Full 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log </a:t>
            </a:r>
            <a:r>
              <a:rPr lang="en-US" dirty="0" smtClean="0"/>
              <a:t>backup</a:t>
            </a:r>
          </a:p>
          <a:p>
            <a:pPr lvl="1"/>
            <a:r>
              <a:rPr lang="en-US" dirty="0"/>
              <a:t>No work is lost due to a lost or damaged data </a:t>
            </a:r>
            <a:r>
              <a:rPr lang="en-US" dirty="0" smtClean="0"/>
              <a:t>file</a:t>
            </a:r>
          </a:p>
          <a:p>
            <a:pPr lvl="1"/>
            <a:r>
              <a:rPr lang="en-US" dirty="0"/>
              <a:t>Can recover to a specific point in time, assuming that your backups are complete up to that point in </a:t>
            </a:r>
            <a:r>
              <a:rPr lang="en-US" dirty="0" smtClean="0"/>
              <a:t>time.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9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Models &amp;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important</a:t>
            </a:r>
            <a:r>
              <a:rPr lang="en-US" dirty="0" smtClean="0"/>
              <a:t>: Let DBA know which model you chose!</a:t>
            </a:r>
          </a:p>
          <a:p>
            <a:r>
              <a:rPr lang="en-US" dirty="0" smtClean="0"/>
              <a:t>Not setting T-Log backups regularly on a Full Recovery model will result in the T-Log continually growing.</a:t>
            </a:r>
          </a:p>
          <a:p>
            <a:pPr lvl="1"/>
            <a:r>
              <a:rPr lang="en-US" dirty="0" smtClean="0"/>
              <a:t>Free space issues</a:t>
            </a:r>
          </a:p>
          <a:p>
            <a:pPr lvl="1"/>
            <a:r>
              <a:rPr lang="en-US" dirty="0" smtClean="0"/>
              <a:t>Performance problems.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1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vs.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complex queries into stored procedures/views as opposed to putting </a:t>
            </a:r>
            <a:r>
              <a:rPr lang="en-US" dirty="0"/>
              <a:t>in application or website</a:t>
            </a:r>
            <a:endParaRPr lang="en-US" dirty="0" smtClean="0"/>
          </a:p>
          <a:p>
            <a:r>
              <a:rPr lang="en-US" dirty="0" smtClean="0"/>
              <a:t>Consider performance implications/benefits of putting large queries into Views</a:t>
            </a:r>
          </a:p>
          <a:p>
            <a:r>
              <a:rPr lang="en-US" dirty="0" smtClean="0"/>
              <a:t>Can index views (remember to maintain the index!)</a:t>
            </a:r>
          </a:p>
          <a:p>
            <a:r>
              <a:rPr lang="en-US" dirty="0" smtClean="0"/>
              <a:t>Common Table Expressions (CTE) and sub-selects are useful, but not always the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7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2812" y="381000"/>
            <a:ext cx="9134475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SELECT        </a:t>
            </a:r>
            <a:r>
              <a:rPr lang="en-US" sz="600" dirty="0" err="1"/>
              <a:t>datekey</a:t>
            </a:r>
            <a:r>
              <a:rPr lang="en-US" sz="600" dirty="0"/>
              <a:t>, </a:t>
            </a:r>
            <a:r>
              <a:rPr lang="en-US" sz="600" dirty="0" err="1"/>
              <a:t>dayofweeknum</a:t>
            </a:r>
            <a:r>
              <a:rPr lang="en-US" sz="600" dirty="0"/>
              <a:t>, DAY(DATEADD(DAY, - 1, DATEADD(MONTH, 1, DATEADD(DAY, - (DAY([date])) + 1, [date])))) </a:t>
            </a:r>
            <a:r>
              <a:rPr lang="en-US" sz="600" dirty="0" err="1"/>
              <a:t>daysinmonth</a:t>
            </a:r>
            <a:r>
              <a:rPr lang="en-US" sz="600" dirty="0"/>
              <a:t>, </a:t>
            </a:r>
            <a:r>
              <a:rPr lang="en-US" sz="600" dirty="0" err="1"/>
              <a:t>fiscalmonthid</a:t>
            </a:r>
            <a:r>
              <a:rPr lang="en-US" sz="600" dirty="0"/>
              <a:t>, (</a:t>
            </a:r>
            <a:r>
              <a:rPr lang="en-US" sz="600" dirty="0" err="1"/>
              <a:t>fiscalmonthid</a:t>
            </a:r>
            <a:r>
              <a:rPr lang="en-US" sz="600" dirty="0"/>
              <a:t> - 100)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</a:t>
            </a:r>
            <a:r>
              <a:rPr lang="en-US" sz="600" dirty="0" err="1"/>
              <a:t>dailyfiscalmonthid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/*ID for the Prior Year, Same Month*/ FROM </a:t>
            </a:r>
            <a:r>
              <a:rPr lang="en-US" sz="600" dirty="0" err="1"/>
              <a:t>edwshared.dbo.tbldimdate</a:t>
            </a:r>
            <a:r>
              <a:rPr lang="en-US" sz="600" dirty="0"/>
              <a:t>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/*The AVERAGE value of measures across each day of the week in the entire month, this is the historical performance data (actuals)*/ daily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(SELECT        </a:t>
            </a:r>
            <a:r>
              <a:rPr lang="en-US" sz="600" dirty="0" err="1"/>
              <a:t>dates.fiscalmonthid</a:t>
            </a:r>
            <a:r>
              <a:rPr lang="en-US" sz="600" dirty="0"/>
              <a:t>, </a:t>
            </a:r>
            <a:r>
              <a:rPr lang="en-US" sz="600" dirty="0" err="1"/>
              <a:t>dates.dayofweeknum</a:t>
            </a:r>
            <a:r>
              <a:rPr lang="en-US" sz="600" dirty="0"/>
              <a:t>, </a:t>
            </a:r>
            <a:r>
              <a:rPr lang="en-US" sz="600" dirty="0" err="1"/>
              <a:t>aud.propertykey</a:t>
            </a:r>
            <a:r>
              <a:rPr lang="en-US" sz="6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</a:t>
            </a:r>
            <a:r>
              <a:rPr lang="en-US" sz="600" dirty="0" err="1"/>
              <a:t>aud.slotfinancedenominationkey</a:t>
            </a:r>
            <a:r>
              <a:rPr lang="en-US" sz="600" dirty="0"/>
              <a:t>/*DECIMAL(27,11) was chosen to support MONEY </a:t>
            </a:r>
            <a:r>
              <a:rPr lang="en-US" sz="600" dirty="0" err="1"/>
              <a:t>datatype</a:t>
            </a:r>
            <a:r>
              <a:rPr lang="en-US" sz="600" dirty="0"/>
              <a:t> (19,4) with maximum precision while still supporting SQL Precision + Scale = 38 Best </a:t>
            </a:r>
            <a:r>
              <a:rPr lang="en-US" sz="600" dirty="0" err="1"/>
              <a:t>Pratice</a:t>
            </a:r>
            <a:r>
              <a:rPr lang="en-US" sz="600" dirty="0"/>
              <a:t>*/ 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CAST(AVG(</a:t>
            </a:r>
            <a:r>
              <a:rPr lang="en-US" sz="600" dirty="0" err="1"/>
              <a:t>aud.coinin</a:t>
            </a:r>
            <a:r>
              <a:rPr lang="en-US" sz="600" dirty="0"/>
              <a:t>) AS DECIMAL(27, 11)) </a:t>
            </a:r>
            <a:r>
              <a:rPr lang="en-US" sz="600" dirty="0" err="1"/>
              <a:t>coinin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FROM            dates INNER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(SELECT        </a:t>
            </a:r>
            <a:r>
              <a:rPr lang="en-US" sz="600" dirty="0" err="1"/>
              <a:t>datekey</a:t>
            </a:r>
            <a:r>
              <a:rPr lang="en-US" sz="600" dirty="0"/>
              <a:t>, </a:t>
            </a:r>
            <a:r>
              <a:rPr lang="en-US" sz="600" dirty="0" err="1"/>
              <a:t>propertykey</a:t>
            </a:r>
            <a:r>
              <a:rPr lang="en-US" sz="6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      </a:t>
            </a:r>
            <a:r>
              <a:rPr lang="en-US" sz="600" dirty="0" err="1"/>
              <a:t>slotfinancedenominationkey</a:t>
            </a:r>
            <a:r>
              <a:rPr lang="en-US" sz="600" dirty="0"/>
              <a:t>/*DECIMAL(27,11) was chosen to support MONEY </a:t>
            </a:r>
            <a:r>
              <a:rPr lang="en-US" sz="600" dirty="0" err="1"/>
              <a:t>datatype</a:t>
            </a:r>
            <a:r>
              <a:rPr lang="en-US" sz="600" dirty="0"/>
              <a:t> (19,4) with maximum precision while still supporting SQL Precision + Scale = 38 Best </a:t>
            </a:r>
            <a:r>
              <a:rPr lang="en-US" sz="600" dirty="0" err="1"/>
              <a:t>Pratice</a:t>
            </a:r>
            <a:r>
              <a:rPr lang="en-US" sz="600" dirty="0"/>
              <a:t>*/ 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       CAST(NULLIF (SUM(</a:t>
            </a:r>
            <a:r>
              <a:rPr lang="en-US" sz="600" dirty="0" err="1"/>
              <a:t>coinin</a:t>
            </a:r>
            <a:r>
              <a:rPr lang="en-US" sz="600" dirty="0"/>
              <a:t>), 0) AS DECIMAL(27, 11)) </a:t>
            </a:r>
            <a:r>
              <a:rPr lang="en-US" sz="600" dirty="0" err="1"/>
              <a:t>coinin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FROM            </a:t>
            </a:r>
            <a:r>
              <a:rPr lang="en-US" sz="600" dirty="0" err="1"/>
              <a:t>vwfactslotaudited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GROUP BY </a:t>
            </a:r>
            <a:r>
              <a:rPr lang="en-US" sz="600" dirty="0" err="1"/>
              <a:t>datekey</a:t>
            </a:r>
            <a:r>
              <a:rPr lang="en-US" sz="600" dirty="0"/>
              <a:t>, </a:t>
            </a:r>
            <a:r>
              <a:rPr lang="en-US" sz="600" dirty="0" err="1"/>
              <a:t>propertykey</a:t>
            </a:r>
            <a:r>
              <a:rPr lang="en-US" sz="600" dirty="0"/>
              <a:t>, </a:t>
            </a:r>
            <a:r>
              <a:rPr lang="en-US" sz="600" dirty="0" err="1"/>
              <a:t>slotfinancedenominationkey</a:t>
            </a:r>
            <a:r>
              <a:rPr lang="en-US" sz="600" dirty="0"/>
              <a:t>) </a:t>
            </a:r>
            <a:r>
              <a:rPr lang="en-US" sz="600" dirty="0" err="1"/>
              <a:t>aud</a:t>
            </a:r>
            <a:r>
              <a:rPr lang="en-US" sz="600" dirty="0"/>
              <a:t> ON </a:t>
            </a:r>
            <a:r>
              <a:rPr lang="en-US" sz="600" dirty="0" err="1"/>
              <a:t>dates.datekey</a:t>
            </a:r>
            <a:r>
              <a:rPr lang="en-US" sz="600" dirty="0"/>
              <a:t> = </a:t>
            </a:r>
            <a:r>
              <a:rPr lang="en-US" sz="600" dirty="0" err="1"/>
              <a:t>aud.datekey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GROUP BY </a:t>
            </a:r>
            <a:r>
              <a:rPr lang="en-US" sz="600" dirty="0" err="1"/>
              <a:t>dates.fiscalmonthid</a:t>
            </a:r>
            <a:r>
              <a:rPr lang="en-US" sz="600" dirty="0"/>
              <a:t>, </a:t>
            </a:r>
            <a:r>
              <a:rPr lang="en-US" sz="600" dirty="0" err="1"/>
              <a:t>dates.dayofweeknum</a:t>
            </a:r>
            <a:r>
              <a:rPr lang="en-US" sz="600" dirty="0"/>
              <a:t>, </a:t>
            </a:r>
            <a:r>
              <a:rPr lang="en-US" sz="600" dirty="0" err="1"/>
              <a:t>propertykey</a:t>
            </a:r>
            <a:r>
              <a:rPr lang="en-US" sz="600" dirty="0"/>
              <a:t>, </a:t>
            </a:r>
            <a:r>
              <a:rPr lang="en-US" sz="600" dirty="0" err="1"/>
              <a:t>slotfinancedenominationkey</a:t>
            </a:r>
            <a:r>
              <a:rPr lang="en-US" sz="600" dirty="0"/>
              <a:t>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/*The budget for each month at the grain it is assigned in the GL (Month/Property typically, </a:t>
            </a:r>
            <a:r>
              <a:rPr lang="en-US" sz="600" dirty="0" err="1"/>
              <a:t>occassionally</a:t>
            </a:r>
            <a:r>
              <a:rPr lang="en-US" sz="600" dirty="0"/>
              <a:t> an extra Dimension field is used)*/ budget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(SELECT        </a:t>
            </a:r>
            <a:r>
              <a:rPr lang="en-US" sz="600" dirty="0" err="1"/>
              <a:t>fiscalmonthid</a:t>
            </a:r>
            <a:r>
              <a:rPr lang="en-US" sz="600" dirty="0"/>
              <a:t>, </a:t>
            </a:r>
            <a:r>
              <a:rPr lang="en-US" sz="600" dirty="0" err="1"/>
              <a:t>propertykey</a:t>
            </a:r>
            <a:r>
              <a:rPr lang="en-US" sz="600" dirty="0"/>
              <a:t>, </a:t>
            </a:r>
            <a:r>
              <a:rPr lang="en-US" sz="600" dirty="0" err="1"/>
              <a:t>slotfinancedenominationkey</a:t>
            </a:r>
            <a:r>
              <a:rPr lang="en-US" sz="600" dirty="0"/>
              <a:t>, [COININ] </a:t>
            </a:r>
            <a:r>
              <a:rPr lang="en-US" sz="600" dirty="0" err="1"/>
              <a:t>coinin</a:t>
            </a:r>
            <a:r>
              <a:rPr lang="en-US" sz="600" dirty="0"/>
              <a:t>, [DROP] [drop], [PAIDOUT] </a:t>
            </a:r>
            <a:r>
              <a:rPr lang="en-US" sz="600" dirty="0" err="1"/>
              <a:t>paidout</a:t>
            </a:r>
            <a:r>
              <a:rPr lang="en-US" sz="600" dirty="0"/>
              <a:t>, [MACH] </a:t>
            </a:r>
            <a:r>
              <a:rPr lang="en-US" sz="600" dirty="0" err="1"/>
              <a:t>machinecount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FROM            (SELECT DISTINCT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</a:t>
            </a:r>
            <a:r>
              <a:rPr lang="en-US" sz="600" dirty="0" err="1"/>
              <a:t>dates.fiscalmonthid</a:t>
            </a:r>
            <a:r>
              <a:rPr lang="en-US" sz="600" dirty="0"/>
              <a:t>, ISNULL(</a:t>
            </a:r>
            <a:r>
              <a:rPr lang="en-US" sz="600" dirty="0" err="1"/>
              <a:t>acct.propertykey</a:t>
            </a:r>
            <a:r>
              <a:rPr lang="en-US" sz="600" dirty="0"/>
              <a:t>, - 2) </a:t>
            </a:r>
            <a:r>
              <a:rPr lang="en-US" sz="600" dirty="0" err="1"/>
              <a:t>propertykey</a:t>
            </a:r>
            <a:r>
              <a:rPr lang="en-US" sz="600" dirty="0"/>
              <a:t>, CASE WHEN </a:t>
            </a:r>
            <a:r>
              <a:rPr lang="en-US" sz="600" dirty="0" err="1"/>
              <a:t>pvt.dimensionmap</a:t>
            </a:r>
            <a:r>
              <a:rPr lang="en-US" sz="600" dirty="0"/>
              <a:t> IS NULL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THEN - 2 WHEN </a:t>
            </a:r>
            <a:r>
              <a:rPr lang="en-US" sz="600" dirty="0" err="1"/>
              <a:t>denom.slotfinancedenominationkey</a:t>
            </a:r>
            <a:r>
              <a:rPr lang="en-US" sz="600" dirty="0"/>
              <a:t> IS NULL THEN - 1 ELSE </a:t>
            </a:r>
            <a:r>
              <a:rPr lang="en-US" sz="600" dirty="0" err="1"/>
              <a:t>denom.slotfinancedenominationkey</a:t>
            </a:r>
            <a:r>
              <a:rPr lang="en-US" sz="600" dirty="0"/>
              <a:t> END </a:t>
            </a:r>
            <a:r>
              <a:rPr lang="en-US" sz="600" dirty="0" err="1"/>
              <a:t>slotfinancedenominationkey</a:t>
            </a:r>
            <a:r>
              <a:rPr lang="en-US" sz="6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</a:t>
            </a:r>
            <a:r>
              <a:rPr lang="en-US" sz="600" dirty="0" err="1"/>
              <a:t>pvt.measure</a:t>
            </a:r>
            <a:r>
              <a:rPr lang="en-US" sz="600" dirty="0"/>
              <a:t>, </a:t>
            </a:r>
            <a:r>
              <a:rPr lang="en-US" sz="600" dirty="0" err="1"/>
              <a:t>b.budget</a:t>
            </a:r>
            <a:r>
              <a:rPr lang="en-US" sz="600" dirty="0"/>
              <a:t> * </a:t>
            </a:r>
            <a:r>
              <a:rPr lang="en-US" sz="600" dirty="0" err="1"/>
              <a:t>pvt.transactionmultiplier</a:t>
            </a:r>
            <a:r>
              <a:rPr lang="en-US" sz="600" dirty="0"/>
              <a:t> </a:t>
            </a:r>
            <a:r>
              <a:rPr lang="en-US" sz="600" dirty="0" err="1"/>
              <a:t>monthlybudget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FROM            </a:t>
            </a:r>
            <a:r>
              <a:rPr lang="en-US" sz="600" dirty="0" err="1"/>
              <a:t>tbldimaccount</a:t>
            </a:r>
            <a:r>
              <a:rPr lang="en-US" sz="600" dirty="0"/>
              <a:t> acct INNER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</a:t>
            </a:r>
            <a:r>
              <a:rPr lang="en-US" sz="600" dirty="0" err="1"/>
              <a:t>map.tbllkpaccountpivot</a:t>
            </a:r>
            <a:r>
              <a:rPr lang="en-US" sz="600" dirty="0"/>
              <a:t> </a:t>
            </a:r>
            <a:r>
              <a:rPr lang="en-US" sz="600" dirty="0" err="1"/>
              <a:t>pvt</a:t>
            </a:r>
            <a:r>
              <a:rPr lang="en-US" sz="600" dirty="0"/>
              <a:t> ON </a:t>
            </a:r>
            <a:r>
              <a:rPr lang="en-US" sz="600" dirty="0" err="1"/>
              <a:t>acct.accountnumber</a:t>
            </a:r>
            <a:r>
              <a:rPr lang="en-US" sz="600" dirty="0"/>
              <a:t> = </a:t>
            </a:r>
            <a:r>
              <a:rPr lang="en-US" sz="600" dirty="0" err="1"/>
              <a:t>pvt.accountnumber</a:t>
            </a:r>
            <a:r>
              <a:rPr lang="en-US" sz="600" dirty="0"/>
              <a:t> LEFT OUTER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</a:t>
            </a:r>
            <a:r>
              <a:rPr lang="en-US" sz="600" dirty="0" err="1"/>
              <a:t>tbldimslotfinancedenomination</a:t>
            </a:r>
            <a:r>
              <a:rPr lang="en-US" sz="600" dirty="0"/>
              <a:t> </a:t>
            </a:r>
            <a:r>
              <a:rPr lang="en-US" sz="600" dirty="0" err="1"/>
              <a:t>denom</a:t>
            </a:r>
            <a:r>
              <a:rPr lang="en-US" sz="600" dirty="0"/>
              <a:t> ON </a:t>
            </a:r>
            <a:r>
              <a:rPr lang="en-US" sz="600" dirty="0" err="1"/>
              <a:t>pvt.dimensionmap</a:t>
            </a:r>
            <a:r>
              <a:rPr lang="en-US" sz="600" dirty="0"/>
              <a:t> = </a:t>
            </a:r>
            <a:r>
              <a:rPr lang="en-US" sz="600" dirty="0" err="1"/>
              <a:t>denom.financedenommap</a:t>
            </a:r>
            <a:r>
              <a:rPr lang="en-US" sz="600" dirty="0"/>
              <a:t> INNER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</a:t>
            </a:r>
            <a:r>
              <a:rPr lang="en-US" sz="600" dirty="0" err="1"/>
              <a:t>tblfactaccountmonthlybudget</a:t>
            </a:r>
            <a:r>
              <a:rPr lang="en-US" sz="600" dirty="0"/>
              <a:t> b ON </a:t>
            </a:r>
            <a:r>
              <a:rPr lang="en-US" sz="600" dirty="0" err="1"/>
              <a:t>acct.accountkey</a:t>
            </a:r>
            <a:r>
              <a:rPr lang="en-US" sz="600" dirty="0"/>
              <a:t> = </a:t>
            </a:r>
            <a:r>
              <a:rPr lang="en-US" sz="600" dirty="0" err="1"/>
              <a:t>b.accountkey</a:t>
            </a:r>
            <a:r>
              <a:rPr lang="en-US" sz="600" dirty="0"/>
              <a:t> INNER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                         dates ON </a:t>
            </a:r>
            <a:r>
              <a:rPr lang="en-US" sz="600" dirty="0" err="1"/>
              <a:t>b.datekey</a:t>
            </a:r>
            <a:r>
              <a:rPr lang="en-US" sz="600" dirty="0"/>
              <a:t> = </a:t>
            </a:r>
            <a:r>
              <a:rPr lang="en-US" sz="600" dirty="0" err="1"/>
              <a:t>dates.datekey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WHERE        </a:t>
            </a:r>
            <a:r>
              <a:rPr lang="en-US" sz="600" dirty="0" err="1"/>
              <a:t>pvt.department</a:t>
            </a:r>
            <a:r>
              <a:rPr lang="en-US" sz="600" dirty="0"/>
              <a:t> = 'Slot' AND </a:t>
            </a:r>
            <a:r>
              <a:rPr lang="en-US" sz="600" dirty="0" err="1"/>
              <a:t>pvt.measure</a:t>
            </a:r>
            <a:r>
              <a:rPr lang="en-US" sz="600" dirty="0"/>
              <a:t> IN ('COININ', 'DROP', 'PAIDOUT', 'MACH')) b PIVOT (SUM(</a:t>
            </a:r>
            <a:r>
              <a:rPr lang="en-US" sz="600" dirty="0" err="1"/>
              <a:t>monthlybudget</a:t>
            </a:r>
            <a:r>
              <a:rPr lang="en-US" sz="600" dirty="0"/>
              <a:t>) FOR measure IN ([COININ], [DROP],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[PAIDOUT], [MACH])) </a:t>
            </a:r>
            <a:r>
              <a:rPr lang="en-US" sz="600" dirty="0" err="1"/>
              <a:t>pvt</a:t>
            </a:r>
            <a:r>
              <a:rPr lang="en-US" sz="600" dirty="0"/>
              <a:t>), /*Dividing up the monthly budgets by historical day of week performance*/ breakdown 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(SELECT        </a:t>
            </a:r>
            <a:r>
              <a:rPr lang="en-US" sz="600" dirty="0" err="1"/>
              <a:t>dates.datekey</a:t>
            </a:r>
            <a:r>
              <a:rPr lang="en-US" sz="600" dirty="0"/>
              <a:t>,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</a:t>
            </a:r>
            <a:r>
              <a:rPr lang="en-US" sz="600" dirty="0" err="1"/>
              <a:t>budget.slotfinancedenominationkey</a:t>
            </a:r>
            <a:r>
              <a:rPr lang="en-US" sz="600" dirty="0"/>
              <a:t>/*These calculations are in the format: ( Measure Historical Day of Week Total / Measure Historical for Budget Month Total) * Current Monthly Budget*/ 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CASE WHEN ISNULL(</a:t>
            </a:r>
            <a:r>
              <a:rPr lang="en-US" sz="600" dirty="0" err="1"/>
              <a:t>budget.coinin</a:t>
            </a:r>
            <a:r>
              <a:rPr lang="en-US" sz="600" dirty="0"/>
              <a:t>, 0) = 0 THEN </a:t>
            </a:r>
            <a:r>
              <a:rPr lang="en-US" sz="600" dirty="0" err="1"/>
              <a:t>budget.coinin</a:t>
            </a:r>
            <a:r>
              <a:rPr lang="en-US" sz="600" dirty="0"/>
              <a:t> /*No budget, pass back budget value (NULL or 0)*/ WHEN ISNULL(SUM(</a:t>
            </a:r>
            <a:r>
              <a:rPr lang="en-US" sz="600" dirty="0" err="1"/>
              <a:t>daily.coinin</a:t>
            </a:r>
            <a:r>
              <a:rPr lang="en-US" sz="600" dirty="0"/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OVER (PARTITION BY </a:t>
            </a:r>
            <a:r>
              <a:rPr lang="en-US" sz="600" dirty="0" err="1"/>
              <a:t>budget.fiscalmonthid</a:t>
            </a:r>
            <a:r>
              <a:rPr lang="en-US" sz="600" dirty="0"/>
              <a:t>,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  <a:r>
              <a:rPr lang="en-US" sz="600" dirty="0" err="1"/>
              <a:t>budget.slotfinancedenominationkey</a:t>
            </a:r>
            <a:r>
              <a:rPr lang="en-US" sz="600" dirty="0"/>
              <a:t>),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</a:t>
            </a:r>
            <a:r>
              <a:rPr lang="en-US" sz="600" dirty="0" err="1"/>
              <a:t>budget.coinin</a:t>
            </a:r>
            <a:r>
              <a:rPr lang="en-US" sz="600" dirty="0"/>
              <a:t> / </a:t>
            </a:r>
            <a:r>
              <a:rPr lang="en-US" sz="600" dirty="0" err="1"/>
              <a:t>daysinmonth</a:t>
            </a:r>
            <a:r>
              <a:rPr lang="en-US" sz="600" dirty="0"/>
              <a:t> /*No Historical data for the entire month, divide up budget evenly between all days*/ WHEN ISNULL(</a:t>
            </a:r>
            <a:r>
              <a:rPr lang="en-US" sz="600" dirty="0" err="1"/>
              <a:t>daily.coinin</a:t>
            </a:r>
            <a:r>
              <a:rPr lang="en-US" sz="600" dirty="0"/>
              <a:t>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0 /*No daily historical data, pass back daily value (NULL or 0)...Maybe hard-code 0, may not want a NULL in this </a:t>
            </a:r>
            <a:r>
              <a:rPr lang="en-US" sz="600" dirty="0" err="1"/>
              <a:t>situtation</a:t>
            </a:r>
            <a:r>
              <a:rPr lang="en-US" sz="600" dirty="0"/>
              <a:t>*/ ELSE (</a:t>
            </a:r>
            <a:r>
              <a:rPr lang="en-US" sz="600" dirty="0" err="1"/>
              <a:t>daily.coinin</a:t>
            </a:r>
            <a:r>
              <a:rPr lang="en-US" sz="600" dirty="0"/>
              <a:t> / SUM(</a:t>
            </a:r>
            <a:r>
              <a:rPr lang="en-US" sz="600" dirty="0" err="1"/>
              <a:t>daily.coinin</a:t>
            </a:r>
            <a:r>
              <a:rPr lang="en-US" sz="6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OVER (PARTITION BY </a:t>
            </a:r>
            <a:r>
              <a:rPr lang="en-US" sz="600" dirty="0" err="1"/>
              <a:t>budget.fiscalmonthid</a:t>
            </a:r>
            <a:r>
              <a:rPr lang="en-US" sz="600" dirty="0"/>
              <a:t>,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  <a:r>
              <a:rPr lang="en-US" sz="600" dirty="0" err="1"/>
              <a:t>budget.slotfinancedenominationkey</a:t>
            </a:r>
            <a:r>
              <a:rPr lang="en-US" sz="600" dirty="0"/>
              <a:t>))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* </a:t>
            </a:r>
            <a:r>
              <a:rPr lang="en-US" sz="600" dirty="0" err="1"/>
              <a:t>budget.coinin</a:t>
            </a:r>
            <a:r>
              <a:rPr lang="en-US" sz="600" dirty="0"/>
              <a:t> /*Otherwise enough data to split budget cross the days of week*/ END </a:t>
            </a:r>
            <a:r>
              <a:rPr lang="en-US" sz="600" dirty="0" err="1"/>
              <a:t>coininbudget</a:t>
            </a:r>
            <a:r>
              <a:rPr lang="en-US" sz="600" dirty="0"/>
              <a:t>, CASE WHEN ISNULL(budget.[drop],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budget.[drop] /*No budget, pass back budget value (NULL or 0)*/ WHEN ISNULL(SUM(</a:t>
            </a:r>
            <a:r>
              <a:rPr lang="en-US" sz="600" dirty="0" err="1"/>
              <a:t>daily.coinin</a:t>
            </a:r>
            <a:r>
              <a:rPr lang="en-US" sz="600" dirty="0"/>
              <a:t>) OVER (PARTITION BY </a:t>
            </a:r>
            <a:r>
              <a:rPr lang="en-US" sz="600" dirty="0" err="1"/>
              <a:t>budget.fiscalmonthid</a:t>
            </a:r>
            <a:r>
              <a:rPr lang="en-US" sz="6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  <a:r>
              <a:rPr lang="en-US" sz="600" dirty="0" err="1"/>
              <a:t>budget.slotfinancedenominationkey</a:t>
            </a:r>
            <a:r>
              <a:rPr lang="en-US" sz="600" dirty="0"/>
              <a:t>),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budget.[drop] / </a:t>
            </a:r>
            <a:r>
              <a:rPr lang="en-US" sz="600" dirty="0" err="1"/>
              <a:t>daysinmonth</a:t>
            </a:r>
            <a:r>
              <a:rPr lang="en-US" sz="600" dirty="0"/>
              <a:t> /*No Historical data for the entire month, divide up budget evenly between all days*/ WHEN ISNULL(</a:t>
            </a:r>
            <a:r>
              <a:rPr lang="en-US" sz="600" dirty="0" err="1"/>
              <a:t>daily.coinin</a:t>
            </a:r>
            <a:r>
              <a:rPr lang="en-US" sz="600" dirty="0"/>
              <a:t>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0 /*No daily historical data, pass back daily value (NULL or 0)...Maybe hard-code 0, may not want a NULL in this </a:t>
            </a:r>
            <a:r>
              <a:rPr lang="en-US" sz="600" dirty="0" err="1"/>
              <a:t>situtation</a:t>
            </a:r>
            <a:r>
              <a:rPr lang="en-US" sz="600" dirty="0"/>
              <a:t>*/ ELSE (</a:t>
            </a:r>
            <a:r>
              <a:rPr lang="en-US" sz="600" dirty="0" err="1"/>
              <a:t>daily.coinin</a:t>
            </a:r>
            <a:r>
              <a:rPr lang="en-US" sz="600" dirty="0"/>
              <a:t> / SUM(</a:t>
            </a:r>
            <a:r>
              <a:rPr lang="en-US" sz="600" dirty="0" err="1"/>
              <a:t>daily.coinin</a:t>
            </a:r>
            <a:r>
              <a:rPr lang="en-US" sz="6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OVER (PARTITION BY </a:t>
            </a:r>
            <a:r>
              <a:rPr lang="en-US" sz="600" dirty="0" err="1"/>
              <a:t>budget.fiscalmonthid</a:t>
            </a:r>
            <a:r>
              <a:rPr lang="en-US" sz="600" dirty="0"/>
              <a:t>,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  <a:r>
              <a:rPr lang="en-US" sz="600" dirty="0" err="1"/>
              <a:t>budget.slotfinancedenominationkey</a:t>
            </a:r>
            <a:r>
              <a:rPr lang="en-US" sz="600" dirty="0"/>
              <a:t>))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* budget.[drop] /*Otherwise enough data to split budget cross the days of week*/ END </a:t>
            </a:r>
            <a:r>
              <a:rPr lang="en-US" sz="600" dirty="0" err="1"/>
              <a:t>dropbudget</a:t>
            </a:r>
            <a:r>
              <a:rPr lang="en-US" sz="600" dirty="0"/>
              <a:t>, CASE WHEN ISNULL(</a:t>
            </a:r>
            <a:r>
              <a:rPr lang="en-US" sz="600" dirty="0" err="1"/>
              <a:t>budget.paidout</a:t>
            </a:r>
            <a:r>
              <a:rPr lang="en-US" sz="600" dirty="0"/>
              <a:t>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</a:t>
            </a:r>
            <a:r>
              <a:rPr lang="en-US" sz="600" dirty="0" err="1"/>
              <a:t>budget.paidout</a:t>
            </a:r>
            <a:r>
              <a:rPr lang="en-US" sz="600" dirty="0"/>
              <a:t> /*No budget, pass back budget value (NULL or 0)*/ WHEN ISNULL(SUM(</a:t>
            </a:r>
            <a:r>
              <a:rPr lang="en-US" sz="600" dirty="0" err="1"/>
              <a:t>daily.coinin</a:t>
            </a:r>
            <a:r>
              <a:rPr lang="en-US" sz="600" dirty="0"/>
              <a:t>) OVER (PARTITION BY </a:t>
            </a:r>
            <a:r>
              <a:rPr lang="en-US" sz="600" dirty="0" err="1"/>
              <a:t>budget.fiscalmonthid</a:t>
            </a:r>
            <a:r>
              <a:rPr lang="en-US" sz="600" dirty="0"/>
              <a:t>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  <a:r>
              <a:rPr lang="en-US" sz="600" dirty="0" err="1"/>
              <a:t>budget.slotfinancedenominationkey</a:t>
            </a:r>
            <a:r>
              <a:rPr lang="en-US" sz="600" dirty="0"/>
              <a:t>),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</a:t>
            </a:r>
            <a:r>
              <a:rPr lang="en-US" sz="600" dirty="0" err="1"/>
              <a:t>budget.paidout</a:t>
            </a:r>
            <a:r>
              <a:rPr lang="en-US" sz="600" dirty="0"/>
              <a:t> / </a:t>
            </a:r>
            <a:r>
              <a:rPr lang="en-US" sz="600" dirty="0" err="1"/>
              <a:t>daysinmonth</a:t>
            </a:r>
            <a:r>
              <a:rPr lang="en-US" sz="600" dirty="0"/>
              <a:t> /*No Historical data for the entire month, divide up budget evenly between all days*/ WHEN ISNULL(</a:t>
            </a:r>
            <a:r>
              <a:rPr lang="en-US" sz="600" dirty="0" err="1"/>
              <a:t>daily.coinin</a:t>
            </a:r>
            <a:r>
              <a:rPr lang="en-US" sz="600" dirty="0"/>
              <a:t>, 0)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= 0 THEN 0 /*No daily historical data, pass back daily value (NULL or 0)...Maybe hard-code 0, may not want a NULL in this </a:t>
            </a:r>
            <a:r>
              <a:rPr lang="en-US" sz="600" dirty="0" err="1"/>
              <a:t>situtation</a:t>
            </a:r>
            <a:r>
              <a:rPr lang="en-US" sz="600" dirty="0"/>
              <a:t>*/ ELSE (</a:t>
            </a:r>
            <a:r>
              <a:rPr lang="en-US" sz="600" dirty="0" err="1"/>
              <a:t>daily.coinin</a:t>
            </a:r>
            <a:r>
              <a:rPr lang="en-US" sz="600" dirty="0"/>
              <a:t> / SUM(</a:t>
            </a:r>
            <a:r>
              <a:rPr lang="en-US" sz="600" dirty="0" err="1"/>
              <a:t>daily.coinin</a:t>
            </a:r>
            <a:r>
              <a:rPr lang="en-US" sz="6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 OVER (PARTITION BY </a:t>
            </a:r>
            <a:r>
              <a:rPr lang="en-US" sz="600" dirty="0" err="1"/>
              <a:t>budget.fiscalmonthid</a:t>
            </a:r>
            <a:r>
              <a:rPr lang="en-US" sz="600" dirty="0"/>
              <a:t>, </a:t>
            </a:r>
            <a:r>
              <a:rPr lang="en-US" sz="600" dirty="0" err="1"/>
              <a:t>budget.propertykey</a:t>
            </a:r>
            <a:r>
              <a:rPr lang="en-US" sz="600" dirty="0"/>
              <a:t>, </a:t>
            </a:r>
            <a:r>
              <a:rPr lang="en-US" sz="600" dirty="0" err="1"/>
              <a:t>budget.slotfinancedenominationkey</a:t>
            </a:r>
            <a:r>
              <a:rPr lang="en-US" sz="600" dirty="0"/>
              <a:t>))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* </a:t>
            </a:r>
            <a:r>
              <a:rPr lang="en-US" sz="600" dirty="0" err="1"/>
              <a:t>budget.paidout</a:t>
            </a:r>
            <a:r>
              <a:rPr lang="en-US" sz="600" dirty="0"/>
              <a:t> /*Otherwise enough data to split budget cross the days of week*/ END </a:t>
            </a:r>
            <a:r>
              <a:rPr lang="en-US" sz="600" dirty="0" err="1"/>
              <a:t>paidoutbudget</a:t>
            </a:r>
            <a:r>
              <a:rPr lang="en-US" sz="600" dirty="0"/>
              <a:t>, </a:t>
            </a:r>
            <a:r>
              <a:rPr lang="en-US" sz="600" dirty="0" err="1"/>
              <a:t>budget.machinecount</a:t>
            </a:r>
            <a:r>
              <a:rPr lang="en-US" sz="600" dirty="0"/>
              <a:t> </a:t>
            </a:r>
            <a:r>
              <a:rPr lang="en-US" sz="600" dirty="0" err="1"/>
              <a:t>machinecountbudget</a:t>
            </a:r>
            <a:endParaRPr lang="en-US" sz="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FROM            dates INNER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budget ON </a:t>
            </a:r>
            <a:r>
              <a:rPr lang="en-US" sz="600" dirty="0" err="1"/>
              <a:t>dates.fiscalmonthid</a:t>
            </a:r>
            <a:r>
              <a:rPr lang="en-US" sz="600" dirty="0"/>
              <a:t> = </a:t>
            </a:r>
            <a:r>
              <a:rPr lang="en-US" sz="600" dirty="0" err="1"/>
              <a:t>budget.fiscalmonthid</a:t>
            </a:r>
            <a:r>
              <a:rPr lang="en-US" sz="600" dirty="0"/>
              <a:t> LEFT OUTER JOIN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daily ON </a:t>
            </a:r>
            <a:r>
              <a:rPr lang="en-US" sz="600" dirty="0" err="1"/>
              <a:t>dates.dailyfiscalmonthid</a:t>
            </a:r>
            <a:r>
              <a:rPr lang="en-US" sz="600" dirty="0"/>
              <a:t> = </a:t>
            </a:r>
            <a:r>
              <a:rPr lang="en-US" sz="600" dirty="0" err="1"/>
              <a:t>daily.fiscalmonthid</a:t>
            </a:r>
            <a:r>
              <a:rPr lang="en-US" sz="600" dirty="0"/>
              <a:t> AND </a:t>
            </a:r>
            <a:r>
              <a:rPr lang="en-US" sz="600" dirty="0" err="1"/>
              <a:t>dates.dayofweeknum</a:t>
            </a:r>
            <a:r>
              <a:rPr lang="en-US" sz="600" dirty="0"/>
              <a:t> = </a:t>
            </a:r>
            <a:r>
              <a:rPr lang="en-US" sz="600" dirty="0" err="1"/>
              <a:t>daily.dayofweeknum</a:t>
            </a:r>
            <a:r>
              <a:rPr lang="en-US" sz="600" dirty="0"/>
              <a:t> AND </a:t>
            </a:r>
            <a:r>
              <a:rPr lang="en-US" sz="600" dirty="0" err="1"/>
              <a:t>budget.propertykey</a:t>
            </a:r>
            <a:r>
              <a:rPr lang="en-US" sz="600" dirty="0"/>
              <a:t> = </a:t>
            </a:r>
            <a:r>
              <a:rPr lang="en-US" sz="600" dirty="0" err="1"/>
              <a:t>daily.propertykey</a:t>
            </a:r>
            <a:r>
              <a:rPr lang="en-US" sz="600" dirty="0"/>
              <a:t> AND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  </a:t>
            </a:r>
            <a:r>
              <a:rPr lang="en-US" sz="600" dirty="0" err="1"/>
              <a:t>budget.slotfinancedenominationkey</a:t>
            </a:r>
            <a:r>
              <a:rPr lang="en-US" sz="600" dirty="0"/>
              <a:t> = </a:t>
            </a:r>
            <a:r>
              <a:rPr lang="en-US" sz="600" dirty="0" err="1"/>
              <a:t>daily.slotfinancedenominationkey</a:t>
            </a:r>
            <a:r>
              <a:rPr lang="en-US" sz="6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/*Perform calculations and CAST </a:t>
            </a:r>
            <a:r>
              <a:rPr lang="en-US" sz="600" dirty="0" err="1"/>
              <a:t>datatypes</a:t>
            </a:r>
            <a:r>
              <a:rPr lang="en-US" sz="600" dirty="0"/>
              <a:t> to match audited views column structure*/ SELECT [</a:t>
            </a:r>
            <a:r>
              <a:rPr lang="en-US" sz="600" dirty="0" err="1"/>
              <a:t>DateKey</a:t>
            </a:r>
            <a:r>
              <a:rPr lang="en-US" sz="600" dirty="0"/>
              <a:t>], [</a:t>
            </a:r>
            <a:r>
              <a:rPr lang="en-US" sz="600" dirty="0" err="1"/>
              <a:t>PropertyKey</a:t>
            </a:r>
            <a:r>
              <a:rPr lang="en-US" sz="600" dirty="0"/>
              <a:t>], [</a:t>
            </a:r>
            <a:r>
              <a:rPr lang="en-US" sz="600" dirty="0" err="1"/>
              <a:t>SlotFinanceDenominationKey</a:t>
            </a:r>
            <a:r>
              <a:rPr lang="en-US" sz="600" dirty="0"/>
              <a:t>],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CAST(</a:t>
            </a:r>
            <a:r>
              <a:rPr lang="en-US" sz="600" dirty="0" err="1"/>
              <a:t>coininbudget</a:t>
            </a:r>
            <a:r>
              <a:rPr lang="en-US" sz="600" dirty="0"/>
              <a:t> AS MONEY) [</a:t>
            </a:r>
            <a:r>
              <a:rPr lang="en-US" sz="600" dirty="0" err="1"/>
              <a:t>CoinInBudget</a:t>
            </a:r>
            <a:r>
              <a:rPr lang="en-US" sz="600" dirty="0"/>
              <a:t>], CAST(</a:t>
            </a:r>
            <a:r>
              <a:rPr lang="en-US" sz="600" dirty="0" err="1"/>
              <a:t>dropbudget</a:t>
            </a:r>
            <a:r>
              <a:rPr lang="en-US" sz="600" dirty="0"/>
              <a:t> AS MONEY) [</a:t>
            </a:r>
            <a:r>
              <a:rPr lang="en-US" sz="600" dirty="0" err="1"/>
              <a:t>DropBudget</a:t>
            </a:r>
            <a:r>
              <a:rPr lang="en-US" sz="600" dirty="0"/>
              <a:t>], CAST(</a:t>
            </a:r>
            <a:r>
              <a:rPr lang="en-US" sz="600" dirty="0" err="1"/>
              <a:t>paidoutbudget</a:t>
            </a:r>
            <a:r>
              <a:rPr lang="en-US" sz="600" dirty="0"/>
              <a:t> AS MONEY)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[</a:t>
            </a:r>
            <a:r>
              <a:rPr lang="en-US" sz="600" dirty="0" err="1"/>
              <a:t>PaidOutBudget</a:t>
            </a:r>
            <a:r>
              <a:rPr lang="en-US" sz="600" dirty="0"/>
              <a:t>]/*If ALL fields used in the calculation are NULL, return NULL*/ , CASE WHEN COALESCE (</a:t>
            </a:r>
            <a:r>
              <a:rPr lang="en-US" sz="600" dirty="0" err="1"/>
              <a:t>dropbudget</a:t>
            </a:r>
            <a:r>
              <a:rPr lang="en-US" sz="600" dirty="0"/>
              <a:t>, </a:t>
            </a:r>
            <a:r>
              <a:rPr lang="en-US" sz="600" dirty="0" err="1"/>
              <a:t>paidoutbudget</a:t>
            </a:r>
            <a:r>
              <a:rPr lang="en-US" sz="600" dirty="0"/>
              <a:t>) IS NULL THEN NULL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ELSE CAST(ISNULL(</a:t>
            </a:r>
            <a:r>
              <a:rPr lang="en-US" sz="600" dirty="0" err="1"/>
              <a:t>dropbudget</a:t>
            </a:r>
            <a:r>
              <a:rPr lang="en-US" sz="600" dirty="0"/>
              <a:t>, 0) - ISNULL(</a:t>
            </a:r>
            <a:r>
              <a:rPr lang="en-US" sz="600" dirty="0" err="1"/>
              <a:t>paidoutbudget</a:t>
            </a:r>
            <a:r>
              <a:rPr lang="en-US" sz="600" dirty="0"/>
              <a:t>, 0) AS MONEY) END [</a:t>
            </a:r>
            <a:r>
              <a:rPr lang="en-US" sz="600" dirty="0" err="1"/>
              <a:t>GrossWinBudget</a:t>
            </a:r>
            <a:r>
              <a:rPr lang="en-US" sz="600" dirty="0"/>
              <a:t>], CAST(</a:t>
            </a:r>
            <a:r>
              <a:rPr lang="en-US" sz="600" dirty="0" err="1"/>
              <a:t>machinecountbudget</a:t>
            </a:r>
            <a:r>
              <a:rPr lang="en-US" sz="600" dirty="0"/>
              <a:t> AS INT) [</a:t>
            </a:r>
            <a:r>
              <a:rPr lang="en-US" sz="600" dirty="0" err="1"/>
              <a:t>MachineCountBudget</a:t>
            </a:r>
            <a:r>
              <a:rPr lang="en-US" sz="600" dirty="0"/>
              <a:t>],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                         'SLOT' [Department]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" dirty="0"/>
              <a:t>     FROM            breakdown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09729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vs.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DateKey</a:t>
            </a:r>
            <a:r>
              <a:rPr lang="en-US" dirty="0" smtClean="0"/>
              <a:t>, </a:t>
            </a:r>
            <a:r>
              <a:rPr lang="en-US" dirty="0" err="1" smtClean="0"/>
              <a:t>PropertyKey</a:t>
            </a:r>
            <a:r>
              <a:rPr lang="en-US" dirty="0" smtClean="0"/>
              <a:t>, Department</a:t>
            </a:r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ThatQueryTurnedIntoAView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Provides centrally managed dataset</a:t>
            </a:r>
          </a:p>
          <a:p>
            <a:r>
              <a:rPr lang="en-US" dirty="0" smtClean="0"/>
              <a:t>Allows DBA and Developer to communicate effectively with regards to changes</a:t>
            </a:r>
          </a:p>
          <a:p>
            <a:r>
              <a:rPr lang="en-US" dirty="0" smtClean="0"/>
              <a:t>Eliminates the need to hunt through code for potential impact.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3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* and 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*</a:t>
            </a:r>
          </a:p>
          <a:p>
            <a:pPr lvl="1"/>
            <a:r>
              <a:rPr lang="en-US" dirty="0" smtClean="0"/>
              <a:t>Shorthand for “get all columns”</a:t>
            </a:r>
          </a:p>
          <a:p>
            <a:pPr lvl="1"/>
            <a:r>
              <a:rPr lang="en-US" dirty="0" smtClean="0"/>
              <a:t>Useful for grabbing an immediate result for review/analysis</a:t>
            </a:r>
          </a:p>
          <a:p>
            <a:pPr marL="231775" lvl="1" indent="0">
              <a:buNone/>
            </a:pPr>
            <a:r>
              <a:rPr lang="en-US" dirty="0" smtClean="0"/>
              <a:t>Common mistake</a:t>
            </a:r>
          </a:p>
          <a:p>
            <a:pPr lvl="1"/>
            <a:r>
              <a:rPr lang="en-US" dirty="0" smtClean="0"/>
              <a:t>INSERT INTO table SELECT * FROM </a:t>
            </a:r>
            <a:r>
              <a:rPr lang="en-US" dirty="0" err="1" smtClean="0"/>
              <a:t>anotherTable</a:t>
            </a:r>
            <a:endParaRPr lang="en-US" dirty="0" smtClean="0"/>
          </a:p>
          <a:p>
            <a:pPr lvl="1"/>
            <a:r>
              <a:rPr lang="en-US" dirty="0" smtClean="0"/>
              <a:t>Originating columns could change, or columns could be added/dropped, resulting in an error</a:t>
            </a:r>
          </a:p>
          <a:p>
            <a:pPr lvl="1"/>
            <a:endParaRPr lang="en-US" dirty="0" smtClean="0"/>
          </a:p>
          <a:p>
            <a:pPr marL="231775" lvl="1" indent="0">
              <a:buNone/>
            </a:pPr>
            <a:r>
              <a:rPr lang="en-US" sz="2400" dirty="0" smtClean="0"/>
              <a:t>SELECT * </a:t>
            </a:r>
            <a:r>
              <a:rPr lang="en-US" sz="2400" dirty="0"/>
              <a:t>will return ALL </a:t>
            </a:r>
            <a:r>
              <a:rPr lang="en-US" sz="2400" dirty="0" smtClean="0"/>
              <a:t>columns </a:t>
            </a:r>
            <a:r>
              <a:rPr lang="en-US" sz="2400" dirty="0"/>
              <a:t>from that </a:t>
            </a:r>
            <a:r>
              <a:rPr lang="en-US" sz="2400" dirty="0" smtClean="0"/>
              <a:t>table, but if you want all columns, list them.</a:t>
            </a:r>
            <a:endParaRPr lang="en-US" sz="24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4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* and 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SELECT DISTINCT</a:t>
            </a:r>
          </a:p>
          <a:p>
            <a:pPr lvl="1"/>
            <a:r>
              <a:rPr lang="en-US" dirty="0" smtClean="0"/>
              <a:t>Will return unique rows based on columns specified</a:t>
            </a:r>
          </a:p>
          <a:p>
            <a:pPr lvl="1"/>
            <a:r>
              <a:rPr lang="en-US" dirty="0" smtClean="0"/>
              <a:t>Also shorthand-style like SELECT * is</a:t>
            </a:r>
          </a:p>
          <a:p>
            <a:pPr lvl="1"/>
            <a:r>
              <a:rPr lang="en-US" dirty="0" smtClean="0"/>
              <a:t>Ask yourself why you are using DISTINCT, if the answer is because you’re getting duplicates in your results, consider GROUP BY instead</a:t>
            </a:r>
          </a:p>
          <a:p>
            <a:pPr lvl="2"/>
            <a:r>
              <a:rPr lang="en-US" dirty="0" smtClean="0"/>
              <a:t>Is a table improperly defined and there is actually duplicate data?  This could be a serious problem that’s being missed by using DISTINCT!</a:t>
            </a:r>
          </a:p>
          <a:p>
            <a:pPr lvl="2"/>
            <a:r>
              <a:rPr lang="en-US" dirty="0" smtClean="0"/>
              <a:t>Does the query simply need additional filter or group criteria?</a:t>
            </a:r>
          </a:p>
          <a:p>
            <a:pPr lvl="2"/>
            <a:r>
              <a:rPr lang="en-US" dirty="0" smtClean="0"/>
              <a:t>Grouping and filtering (and proper joins) may provide the same results more efficiently.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DISTINCT &amp; GROUP BY essentially doing the same thing performance-wise.  However</a:t>
            </a:r>
            <a:r>
              <a:rPr lang="en-US" dirty="0"/>
              <a:t>, GROUP BY </a:t>
            </a:r>
            <a:r>
              <a:rPr lang="en-US" dirty="0" smtClean="0"/>
              <a:t>is recommended over DISTINCT.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2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 Habits</a:t>
            </a:r>
          </a:p>
          <a:p>
            <a:r>
              <a:rPr lang="en-US" dirty="0" smtClean="0"/>
              <a:t>Database construction &amp; housekeeping</a:t>
            </a:r>
          </a:p>
          <a:p>
            <a:r>
              <a:rPr lang="en-US" dirty="0" smtClean="0"/>
              <a:t>Application habits</a:t>
            </a:r>
          </a:p>
          <a:p>
            <a:r>
              <a:rPr lang="en-US" dirty="0" smtClean="0"/>
              <a:t>What happens when we assume?</a:t>
            </a:r>
          </a:p>
          <a:p>
            <a:r>
              <a:rPr lang="en-US" dirty="0" smtClean="0"/>
              <a:t>Bridging the role gap</a:t>
            </a:r>
          </a:p>
          <a:p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4212" y="609600"/>
            <a:ext cx="9144001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</a:rPr>
              <a:t>Database Construction &amp; Housekeeping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Review</a:t>
            </a:r>
          </a:p>
          <a:p>
            <a:r>
              <a:rPr lang="en-US" dirty="0" smtClean="0"/>
              <a:t>Indexes – use them and maintain them!</a:t>
            </a:r>
          </a:p>
          <a:p>
            <a:r>
              <a:rPr lang="en-US" dirty="0" smtClean="0"/>
              <a:t>Data types – improve performance &amp; storage by choosing wisely</a:t>
            </a:r>
          </a:p>
          <a:p>
            <a:r>
              <a:rPr lang="en-US" dirty="0" smtClean="0"/>
              <a:t>Recovery models &amp; logging – your selection will impact more than just your database</a:t>
            </a:r>
          </a:p>
          <a:p>
            <a:r>
              <a:rPr lang="en-US" dirty="0" smtClean="0"/>
              <a:t>Queries vs. Views – put those complex queries into views</a:t>
            </a:r>
          </a:p>
          <a:p>
            <a:r>
              <a:rPr lang="en-US" dirty="0" smtClean="0"/>
              <a:t>SELECT *  and DISTINCT – know when to use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1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connections/sessions</a:t>
            </a:r>
          </a:p>
          <a:p>
            <a:r>
              <a:rPr lang="en-US" dirty="0" smtClean="0"/>
              <a:t>Type safety/input sanitization.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913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Connections/Sessions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database connections are closed when no longer needed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con.Open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cmd.ExecuteNonQuery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con.Close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If something happens on line 2, the connection could get left open indefinitely.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87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Connections/Sessions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371600"/>
            <a:ext cx="9134391" cy="46482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	try</a:t>
            </a:r>
            <a:br>
              <a:rPr lang="en-US" dirty="0" smtClean="0"/>
            </a:br>
            <a:r>
              <a:rPr lang="en-US" dirty="0" smtClean="0"/>
              <a:t>		{</a:t>
            </a:r>
            <a:br>
              <a:rPr lang="en-US" dirty="0" smtClean="0"/>
            </a:br>
            <a:r>
              <a:rPr lang="en-US" dirty="0" smtClean="0"/>
              <a:t>		    </a:t>
            </a:r>
            <a:r>
              <a:rPr lang="en-US" dirty="0" err="1" smtClean="0"/>
              <a:t>con.Open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	    </a:t>
            </a:r>
            <a:r>
              <a:rPr lang="en-US" dirty="0" err="1" smtClean="0"/>
              <a:t>cmd.ExecuteNonQuery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	}</a:t>
            </a:r>
            <a:br>
              <a:rPr lang="en-US" dirty="0" smtClean="0"/>
            </a:br>
            <a:r>
              <a:rPr lang="en-US" dirty="0" smtClean="0"/>
              <a:t>		catch(</a:t>
            </a:r>
            <a:r>
              <a:rPr lang="en-US" dirty="0" err="1" smtClean="0"/>
              <a:t>SqlException</a:t>
            </a:r>
            <a:r>
              <a:rPr lang="en-US" dirty="0" smtClean="0"/>
              <a:t> se)</a:t>
            </a:r>
            <a:br>
              <a:rPr lang="en-US" dirty="0" smtClean="0"/>
            </a:br>
            <a:r>
              <a:rPr lang="en-US" dirty="0" smtClean="0"/>
              <a:t>		{</a:t>
            </a:r>
            <a:br>
              <a:rPr lang="en-US" dirty="0" smtClean="0"/>
            </a:br>
            <a:r>
              <a:rPr lang="en-US" dirty="0" smtClean="0"/>
              <a:t>		    // do something</a:t>
            </a:r>
            <a:br>
              <a:rPr lang="en-US" dirty="0" smtClean="0"/>
            </a:br>
            <a:r>
              <a:rPr lang="en-US" dirty="0" smtClean="0"/>
              <a:t>		}</a:t>
            </a:r>
            <a:br>
              <a:rPr lang="en-US" dirty="0" smtClean="0"/>
            </a:br>
            <a:r>
              <a:rPr lang="en-US" dirty="0" smtClean="0"/>
              <a:t>		finally</a:t>
            </a:r>
            <a:br>
              <a:rPr lang="en-US" dirty="0" smtClean="0"/>
            </a:br>
            <a:r>
              <a:rPr lang="en-US" dirty="0" smtClean="0"/>
              <a:t>		{</a:t>
            </a:r>
            <a:br>
              <a:rPr lang="en-US" dirty="0" smtClean="0"/>
            </a:br>
            <a:r>
              <a:rPr lang="en-US" dirty="0" smtClean="0"/>
              <a:t>		    </a:t>
            </a:r>
            <a:r>
              <a:rPr lang="en-US" dirty="0" err="1" smtClean="0"/>
              <a:t>con.Close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		}</a:t>
            </a:r>
          </a:p>
          <a:p>
            <a:r>
              <a:rPr lang="en-US" dirty="0" smtClean="0"/>
              <a:t>Now if something bad happens the connection will be closed, because the finally statement always runs, even on error.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2454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safety/input sanitization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proper data type is being passed to database</a:t>
            </a:r>
          </a:p>
          <a:p>
            <a:r>
              <a:rPr lang="en-US" dirty="0" smtClean="0"/>
              <a:t>Best practice for preserving data integrity and preventing SQL injection</a:t>
            </a:r>
          </a:p>
          <a:p>
            <a:r>
              <a:rPr lang="en-US" dirty="0" smtClean="0"/>
              <a:t>Data type should be consistent from application to query to database</a:t>
            </a:r>
          </a:p>
          <a:p>
            <a:r>
              <a:rPr lang="en-US" dirty="0" smtClean="0"/>
              <a:t>Use stored procedures instead of leaving query in code.</a:t>
            </a:r>
          </a:p>
        </p:txBody>
      </p:sp>
    </p:spTree>
    <p:extLst>
      <p:ext uri="{BB962C8B-B14F-4D97-AF65-F5344CB8AC3E}">
        <p14:creationId xmlns:p14="http://schemas.microsoft.com/office/powerpoint/2010/main" val="9918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 safety/input sanitization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 recommendation</a:t>
            </a:r>
          </a:p>
          <a:p>
            <a:pPr lvl="1"/>
            <a:r>
              <a:rPr lang="en-US" dirty="0" smtClean="0"/>
              <a:t>Scope input field with specific data type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desired validation on fields</a:t>
            </a:r>
          </a:p>
          <a:p>
            <a:pPr lvl="1"/>
            <a:r>
              <a:rPr lang="en-US" dirty="0" smtClean="0"/>
              <a:t>Call parameterized stored procedure</a:t>
            </a:r>
          </a:p>
          <a:p>
            <a:pPr lvl="1"/>
            <a:r>
              <a:rPr lang="en-US" dirty="0" smtClean="0"/>
              <a:t>Handle errors in friendly manner</a:t>
            </a:r>
          </a:p>
          <a:p>
            <a:r>
              <a:rPr lang="en-US" dirty="0" smtClean="0"/>
              <a:t>Prevents improper data insertion</a:t>
            </a:r>
          </a:p>
          <a:p>
            <a:r>
              <a:rPr lang="en-US" dirty="0" smtClean="0"/>
              <a:t>Empowers user to enter correct info, double check entry, correct mistakes.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88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4212" y="685800"/>
            <a:ext cx="9144001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chemeClr val="accent1"/>
                </a:solidFill>
              </a:rPr>
              <a:t>Application Habits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0412" y="1447800"/>
            <a:ext cx="9448799" cy="411480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Review</a:t>
            </a:r>
          </a:p>
          <a:p>
            <a:r>
              <a:rPr lang="en-US" dirty="0" smtClean="0"/>
              <a:t>Managing connections/sessions – make sure they’re closed properly</a:t>
            </a:r>
          </a:p>
          <a:p>
            <a:r>
              <a:rPr lang="en-US" dirty="0" smtClean="0"/>
              <a:t>Type safety/input sanitization – protect your data’s security &amp; integrity.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31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We Assume?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assumptions</a:t>
            </a:r>
          </a:p>
          <a:p>
            <a:pPr lvl="1"/>
            <a:r>
              <a:rPr lang="en-US" dirty="0" smtClean="0"/>
              <a:t>Resources are abundantly available</a:t>
            </a:r>
          </a:p>
          <a:p>
            <a:pPr lvl="1"/>
            <a:r>
              <a:rPr lang="en-US" dirty="0" smtClean="0"/>
              <a:t>The DBA knows what I’m doing</a:t>
            </a:r>
          </a:p>
          <a:p>
            <a:pPr lvl="1"/>
            <a:r>
              <a:rPr lang="en-US" dirty="0" smtClean="0"/>
              <a:t>I don’t need a </a:t>
            </a:r>
            <a:r>
              <a:rPr lang="en-US" dirty="0" err="1" smtClean="0"/>
              <a:t>dev</a:t>
            </a:r>
            <a:r>
              <a:rPr lang="en-US" dirty="0" smtClean="0"/>
              <a:t>/test environment, it’s working fine.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527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are abundantly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No, they’re not</a:t>
            </a:r>
          </a:p>
          <a:p>
            <a:r>
              <a:rPr lang="en-US" dirty="0" smtClean="0"/>
              <a:t>Even with VM environment, scalable architecture, plenty of CPU/RAM/HD space, an application that makes poorly-performing database calls or leaves connections open will consume resources</a:t>
            </a:r>
          </a:p>
          <a:p>
            <a:r>
              <a:rPr lang="en-US" dirty="0" smtClean="0"/>
              <a:t>Adding hardware to a poorly performing application is not the answer, look for ways to optimize queries, refactor code, close connections first</a:t>
            </a:r>
          </a:p>
          <a:p>
            <a:r>
              <a:rPr lang="en-US" dirty="0" smtClean="0"/>
              <a:t>Work with DBA to analyze database to assist with locating problems</a:t>
            </a:r>
          </a:p>
          <a:p>
            <a:r>
              <a:rPr lang="en-US" dirty="0" smtClean="0"/>
              <a:t>Debug/Assert/Trace code to find optimization opportunities.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0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DBA knows what I’m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they don’t</a:t>
            </a:r>
          </a:p>
          <a:p>
            <a:r>
              <a:rPr lang="en-US" dirty="0" smtClean="0"/>
              <a:t>Communicate what you’re wanting to do, even if they are aware they will appreciate the communication over redundancy.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Started programming in 1982 on IBM </a:t>
            </a:r>
            <a:r>
              <a:rPr lang="en-US" dirty="0" smtClean="0"/>
              <a:t>3088/3090 mainframes</a:t>
            </a:r>
          </a:p>
          <a:p>
            <a:r>
              <a:rPr lang="en-US" dirty="0" smtClean="0"/>
              <a:t>First used SQL in 2006 (SQL 2000)</a:t>
            </a:r>
            <a:endParaRPr lang="en-US" dirty="0"/>
          </a:p>
          <a:p>
            <a:r>
              <a:rPr lang="en-US" dirty="0" smtClean="0"/>
              <a:t>Currently </a:t>
            </a:r>
            <a:r>
              <a:rPr lang="en-US" dirty="0" err="1" smtClean="0"/>
              <a:t>.Net</a:t>
            </a:r>
            <a:r>
              <a:rPr lang="en-US" dirty="0" smtClean="0"/>
              <a:t>/SharePoint </a:t>
            </a:r>
            <a:r>
              <a:rPr lang="en-US" dirty="0" smtClean="0"/>
              <a:t>Software </a:t>
            </a:r>
            <a:r>
              <a:rPr lang="en-US" dirty="0"/>
              <a:t>Developer for </a:t>
            </a:r>
            <a:r>
              <a:rPr lang="en-US" dirty="0" smtClean="0"/>
              <a:t>General Motors, </a:t>
            </a:r>
            <a:r>
              <a:rPr lang="en-US" dirty="0"/>
              <a:t>also independent contractor</a:t>
            </a:r>
          </a:p>
          <a:p>
            <a:r>
              <a:rPr lang="en-US" dirty="0"/>
              <a:t>Twitter: @</a:t>
            </a:r>
            <a:r>
              <a:rPr lang="en-US" dirty="0" err="1"/>
              <a:t>eoszak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6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don’t need a </a:t>
            </a:r>
            <a:r>
              <a:rPr lang="en-US" dirty="0" err="1"/>
              <a:t>dev</a:t>
            </a:r>
            <a:r>
              <a:rPr lang="en-US" dirty="0"/>
              <a:t>/test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you do</a:t>
            </a:r>
          </a:p>
          <a:p>
            <a:r>
              <a:rPr lang="en-US" dirty="0" smtClean="0"/>
              <a:t>“It worked on my machine…”</a:t>
            </a:r>
          </a:p>
          <a:p>
            <a:r>
              <a:rPr lang="en-US" dirty="0" smtClean="0"/>
              <a:t>Try to have a </a:t>
            </a:r>
            <a:r>
              <a:rPr lang="en-US" dirty="0" err="1" smtClean="0"/>
              <a:t>dev</a:t>
            </a:r>
            <a:r>
              <a:rPr lang="en-US" dirty="0" smtClean="0"/>
              <a:t>/test environment as close to prod as possible, identical would be best, including SP, CU, Hotfixes, patches,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Comment stored procedures, views thoroughly so DBA and others know what was intended.  This can help with troubleshooting or determining what is affected when changes are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7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4212" y="685800"/>
            <a:ext cx="9144001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</a:rPr>
              <a:t>What Happens When We ASS-U-Me?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Review</a:t>
            </a:r>
          </a:p>
          <a:p>
            <a:r>
              <a:rPr lang="en-US" dirty="0" smtClean="0"/>
              <a:t>Resources are *not* abundantly available, and if you are told they are </a:t>
            </a:r>
            <a:r>
              <a:rPr lang="en-US" dirty="0" smtClean="0"/>
              <a:t>code as if they </a:t>
            </a:r>
            <a:r>
              <a:rPr lang="en-US" dirty="0" smtClean="0"/>
              <a:t>are not</a:t>
            </a:r>
          </a:p>
          <a:p>
            <a:r>
              <a:rPr lang="en-US" dirty="0" smtClean="0"/>
              <a:t>The DBA is *not* clairvoyant</a:t>
            </a:r>
          </a:p>
          <a:p>
            <a:r>
              <a:rPr lang="en-US" dirty="0" smtClean="0"/>
              <a:t>You most definitely need a </a:t>
            </a:r>
            <a:r>
              <a:rPr lang="en-US" dirty="0" err="1" smtClean="0"/>
              <a:t>dev</a:t>
            </a:r>
            <a:r>
              <a:rPr lang="en-US" dirty="0" smtClean="0"/>
              <a:t>/test environment of some kind.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889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the Role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 –&gt; DBA or </a:t>
            </a:r>
            <a:r>
              <a:rPr lang="en-US" dirty="0" err="1" smtClean="0"/>
              <a:t>SysAdmin</a:t>
            </a:r>
            <a:r>
              <a:rPr lang="en-US" dirty="0" smtClean="0"/>
              <a:t> –&gt; DBA?</a:t>
            </a:r>
          </a:p>
          <a:p>
            <a:r>
              <a:rPr lang="en-US" dirty="0"/>
              <a:t>Typically DBAs are former </a:t>
            </a:r>
            <a:r>
              <a:rPr lang="en-US" dirty="0" err="1"/>
              <a:t>SysAdmins</a:t>
            </a:r>
            <a:r>
              <a:rPr lang="en-US" dirty="0"/>
              <a:t> or former Developers</a:t>
            </a:r>
          </a:p>
          <a:p>
            <a:r>
              <a:rPr lang="en-US" dirty="0"/>
              <a:t>Learn the background of your DBA(s), keep open communication regarding skills and </a:t>
            </a:r>
            <a:r>
              <a:rPr lang="en-US" dirty="0" smtClean="0"/>
              <a:t>abilities.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75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humble – the DBA doesn’t know everything and neither do you</a:t>
            </a:r>
          </a:p>
          <a:p>
            <a:r>
              <a:rPr lang="en-US" dirty="0" smtClean="0"/>
              <a:t>Ask questions when unclear, it’s not a sign of weakness</a:t>
            </a:r>
          </a:p>
          <a:p>
            <a:r>
              <a:rPr lang="en-US" dirty="0" smtClean="0"/>
              <a:t>No demanding resources</a:t>
            </a:r>
          </a:p>
          <a:p>
            <a:r>
              <a:rPr lang="en-US" dirty="0" smtClean="0"/>
              <a:t>Ask for help with logging during testing or troubleshooting</a:t>
            </a:r>
          </a:p>
          <a:p>
            <a:r>
              <a:rPr lang="en-US" dirty="0" smtClean="0"/>
              <a:t>Be willing to teach a little, and you might learn something.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09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60412" y="1524000"/>
            <a:ext cx="9134391" cy="46482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Database construction &amp; housekeeping</a:t>
            </a:r>
          </a:p>
          <a:p>
            <a:pPr lvl="1"/>
            <a:r>
              <a:rPr lang="en-US" dirty="0" smtClean="0"/>
              <a:t>Proper data types, indexes, recovery models, SELECT *, DISTINCT</a:t>
            </a:r>
          </a:p>
          <a:p>
            <a:r>
              <a:rPr lang="en-US" dirty="0" smtClean="0"/>
              <a:t>Application habits</a:t>
            </a:r>
          </a:p>
          <a:p>
            <a:pPr lvl="1"/>
            <a:r>
              <a:rPr lang="en-US" dirty="0" smtClean="0"/>
              <a:t>Type safety &amp; input sanitization</a:t>
            </a:r>
          </a:p>
          <a:p>
            <a:r>
              <a:rPr lang="en-US" dirty="0" smtClean="0"/>
              <a:t>What happens when we assume?</a:t>
            </a:r>
          </a:p>
          <a:p>
            <a:pPr lvl="1"/>
            <a:r>
              <a:rPr lang="en-US" dirty="0" smtClean="0"/>
              <a:t>Infinite resources, </a:t>
            </a:r>
            <a:r>
              <a:rPr lang="en-US" dirty="0" smtClean="0">
                <a:solidFill>
                  <a:srgbClr val="FF0000"/>
                </a:solidFill>
              </a:rPr>
              <a:t>communication with DBA</a:t>
            </a:r>
          </a:p>
          <a:p>
            <a:r>
              <a:rPr lang="en-US" dirty="0" smtClean="0"/>
              <a:t>Bridging the role gap</a:t>
            </a:r>
          </a:p>
          <a:p>
            <a:pPr lvl="1"/>
            <a:r>
              <a:rPr lang="en-US" dirty="0" smtClean="0"/>
              <a:t>Knowing skillset, </a:t>
            </a:r>
            <a:r>
              <a:rPr lang="en-US" dirty="0">
                <a:solidFill>
                  <a:srgbClr val="FF0000"/>
                </a:solidFill>
              </a:rPr>
              <a:t>communication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with DBA</a:t>
            </a:r>
          </a:p>
          <a:p>
            <a:r>
              <a:rPr lang="en-US" dirty="0" smtClean="0"/>
              <a:t>Relationships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Communication with DBA</a:t>
            </a:r>
          </a:p>
        </p:txBody>
      </p:sp>
    </p:spTree>
    <p:extLst>
      <p:ext uri="{BB962C8B-B14F-4D97-AF65-F5344CB8AC3E}">
        <p14:creationId xmlns:p14="http://schemas.microsoft.com/office/powerpoint/2010/main" val="249155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2" y="3505200"/>
            <a:ext cx="9144001" cy="1371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7755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Sponsors!</a:t>
            </a:r>
            <a:endParaRPr lang="en-US" dirty="0"/>
          </a:p>
        </p:txBody>
      </p:sp>
      <p:pic>
        <p:nvPicPr>
          <p:cNvPr id="2050" name="Picture 2" descr="http://www.sqlsaturday.com/images/pass_logo_partner_b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1408494"/>
            <a:ext cx="1595437" cy="137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qlsaturday.com/files/6cb999e9-1ea1-48c1-aa27-b6e3e2e63ed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2" y="1676400"/>
            <a:ext cx="2057400" cy="76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scorpnews.blob.core.windows.net/ncmedia/2014/10/MSFT_logo_rgb_C-Gray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2" y="1502795"/>
            <a:ext cx="3222011" cy="118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.en25.com/eloquaimages/clients/Idera/%7Bcbd38fe0-2871-459c-9fe5-f603f4066348%7D_idera_logo_signatur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87" y="1882894"/>
            <a:ext cx="16859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confio.com/media/514083/solarwinds-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089" y="1772397"/>
            <a:ext cx="1905000" cy="49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sqlsaturday.com/files/cc0ba6c4-8aa9-4241-89e6-87b56a2cac4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03" y="2895130"/>
            <a:ext cx="1894346" cy="77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dh2i.com/images/DH2i_Logo_SQLSat_170x6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65" y="3014575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profisee.com/Portals/0/imagery/Profisee_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988" y="2960279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pyramidanalytics.com/Images/paLogo193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91" y="2773148"/>
            <a:ext cx="18383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i.imgur.com/2Faa7ba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345" y="2867798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www.sqlsaturday.com/files/8b243b08-eb8f-4435-b310-150dc5fc76dd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86" y="3989198"/>
            <a:ext cx="2569246" cy="54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www.registerpromotions.com/eventreg/imageuploads/Cisco_Logo_Larg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906" y="3857428"/>
            <a:ext cx="1133796" cy="59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www.sqlsaturday.com/files/d82fdfe9-5f9f-439f-9b0c-c65c3dcab08a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25" y="3506470"/>
            <a:ext cx="2073116" cy="11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http://www.sqlsaturday.com/files/4cf3b409-98de-4490-bd51-46ebe9988c55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78" y="3800189"/>
            <a:ext cx="2128838" cy="53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" name="Picture 30" descr="http://www.teksystemscareers.com/~/media/teksystems_com/images/utility_images/teksystems-logo.ashx?h=65&amp;la=en&amp;w=24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928" y="3678902"/>
            <a:ext cx="23336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www.melissadata.com/images/mdlogo-color-tag-170x60.gi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35" y="4933491"/>
            <a:ext cx="16192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www.sqlsaturday.com/files/dbf86c14-b52b-47bd-b046-54d64bc5ad7c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556" y="4893323"/>
            <a:ext cx="1698229" cy="4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sqlsaturday.com/files/51de7631-ec77-4260-a131-fbe2f074a26b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55" y="4750723"/>
            <a:ext cx="2073116" cy="58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www.sqlsentry.com/downloads/170-logo-transparent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153" y="4530369"/>
            <a:ext cx="16192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www.interfacett.com/sites/default/files/Interface-Technical-Training-logo-yellow-bg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9971" y="4577110"/>
            <a:ext cx="1443037" cy="63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0" name="Picture 42" descr="http://www.cozyroc.com/sites/default/files/down/cozyroc-big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402" y="5621887"/>
            <a:ext cx="1830981" cy="27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7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11" y="5558135"/>
            <a:ext cx="12114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Twitter: @</a:t>
            </a:r>
            <a:r>
              <a:rPr lang="en-US" sz="2000" dirty="0" err="1" smtClean="0"/>
              <a:t>eoszak</a:t>
            </a:r>
            <a:r>
              <a:rPr lang="en-US" sz="2000" dirty="0" smtClean="0"/>
              <a:t>                    Blog: </a:t>
            </a:r>
            <a:r>
              <a:rPr lang="en-US" sz="2000" smtClean="0">
                <a:hlinkClick r:id="rId2"/>
              </a:rPr>
              <a:t>http://oszak.com</a:t>
            </a:r>
            <a:r>
              <a:rPr lang="en-US" sz="2000" smtClean="0"/>
              <a:t>           </a:t>
            </a:r>
            <a:r>
              <a:rPr lang="en-US" sz="2000" dirty="0" smtClean="0"/>
              <a:t>Email: </a:t>
            </a:r>
            <a:r>
              <a:rPr lang="en-US" sz="2000" dirty="0" smtClean="0">
                <a:hlinkClick r:id="rId3"/>
              </a:rPr>
              <a:t>eric@oszakiewski.net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441" y="1295401"/>
            <a:ext cx="10969943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References</a:t>
            </a:r>
          </a:p>
          <a:p>
            <a:r>
              <a:rPr lang="en-US" sz="2800" dirty="0">
                <a:hlinkClick r:id="rId4"/>
              </a:rPr>
              <a:t>http://www.brentozar.com/archive/2013/09/index-maintenance-sql-server-rebuild-reorganize</a:t>
            </a:r>
            <a:r>
              <a:rPr lang="en-US" sz="2800" dirty="0" smtClean="0">
                <a:hlinkClick r:id="rId4"/>
              </a:rPr>
              <a:t>/</a:t>
            </a:r>
            <a:endParaRPr lang="en-US" sz="2800" dirty="0" smtClean="0"/>
          </a:p>
          <a:p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sqlfool.com/content/PerformanceConsiderationsOfDataTypes.pdf</a:t>
            </a:r>
            <a:endParaRPr lang="en-US" sz="2800" dirty="0" smtClean="0"/>
          </a:p>
          <a:p>
            <a:r>
              <a:rPr lang="en-US" sz="2800" dirty="0">
                <a:hlinkClick r:id="rId6"/>
              </a:rPr>
              <a:t>https://www.simple-talk.com/sql/t-sql-programming/ten-common-sql-programming-mistakes</a:t>
            </a:r>
            <a:r>
              <a:rPr lang="en-US" sz="2800" dirty="0" smtClean="0">
                <a:hlinkClick r:id="rId6"/>
              </a:rPr>
              <a:t>/</a:t>
            </a:r>
            <a:endParaRPr lang="en-US" sz="2800" dirty="0" smtClean="0"/>
          </a:p>
          <a:p>
            <a:r>
              <a:rPr lang="en-US" sz="2800" dirty="0" smtClean="0"/>
              <a:t>Download slide deck: </a:t>
            </a:r>
            <a:r>
              <a:rPr lang="en-US" sz="2800" dirty="0" smtClean="0">
                <a:hlinkClick r:id="rId7"/>
              </a:rPr>
              <a:t>http://eoszak.me/sqlsat279ppt</a:t>
            </a:r>
            <a:r>
              <a:rPr lang="en-US" sz="2800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Construction &amp; 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</a:p>
          <a:p>
            <a:r>
              <a:rPr lang="en-US" dirty="0" smtClean="0"/>
              <a:t>Data types</a:t>
            </a:r>
          </a:p>
          <a:p>
            <a:r>
              <a:rPr lang="en-US" dirty="0" smtClean="0"/>
              <a:t>Recovery models &amp; logging</a:t>
            </a:r>
          </a:p>
          <a:p>
            <a:r>
              <a:rPr lang="en-US" dirty="0" smtClean="0"/>
              <a:t>Queries vs. Views</a:t>
            </a:r>
          </a:p>
          <a:p>
            <a:r>
              <a:rPr lang="en-US" dirty="0" smtClean="0"/>
              <a:t>SELECT *  and DISTINCT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5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1417638"/>
            <a:ext cx="9134391" cy="4572001"/>
          </a:xfrm>
        </p:spPr>
        <p:txBody>
          <a:bodyPr>
            <a:normAutofit/>
          </a:bodyPr>
          <a:lstStyle/>
          <a:p>
            <a:r>
              <a:rPr lang="en-US" dirty="0" smtClean="0"/>
              <a:t>Pre-materialize a sort over the data</a:t>
            </a:r>
          </a:p>
          <a:p>
            <a:pPr lvl="1"/>
            <a:r>
              <a:rPr lang="en-US" dirty="0" smtClean="0"/>
              <a:t>Speeds up SORT BY criteria in queries</a:t>
            </a:r>
          </a:p>
          <a:p>
            <a:r>
              <a:rPr lang="en-US" dirty="0" smtClean="0"/>
              <a:t>Enable seeks for particular values</a:t>
            </a:r>
          </a:p>
          <a:p>
            <a:pPr lvl="1"/>
            <a:r>
              <a:rPr lang="en-US" dirty="0" smtClean="0"/>
              <a:t>Seeks are better than Scans.  Scans increase the number of locks dramatically &amp; may be held longer depending on query runtime</a:t>
            </a:r>
            <a:endParaRPr lang="en-US" dirty="0"/>
          </a:p>
          <a:p>
            <a:r>
              <a:rPr lang="en-US" dirty="0" smtClean="0"/>
              <a:t>Query Analyzer &amp; Execution Plan</a:t>
            </a:r>
          </a:p>
          <a:p>
            <a:pPr lvl="1"/>
            <a:r>
              <a:rPr lang="en-US" dirty="0" smtClean="0"/>
              <a:t>Demo – Execution Plan</a:t>
            </a:r>
          </a:p>
          <a:p>
            <a:pPr marL="45085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09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2" y="1803329"/>
            <a:ext cx="6019800" cy="34086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612" y="1752600"/>
            <a:ext cx="5781675" cy="403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6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212" y="2133600"/>
            <a:ext cx="3276600" cy="37052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6213" y="3581400"/>
            <a:ext cx="3276600" cy="29741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9612" y="2362200"/>
            <a:ext cx="3476625" cy="31908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66688" y="3553968"/>
            <a:ext cx="3499549" cy="2560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</p:txBody>
      </p:sp>
    </p:spTree>
    <p:extLst>
      <p:ext uri="{BB962C8B-B14F-4D97-AF65-F5344CB8AC3E}">
        <p14:creationId xmlns:p14="http://schemas.microsoft.com/office/powerpoint/2010/main" val="334835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Indexes need maintenance too!</a:t>
            </a:r>
          </a:p>
          <a:p>
            <a:r>
              <a:rPr lang="en-US" dirty="0" smtClean="0"/>
              <a:t>Like running DEFRAG on a PC</a:t>
            </a:r>
          </a:p>
          <a:p>
            <a:r>
              <a:rPr lang="en-US" dirty="0" smtClean="0"/>
              <a:t>REBUILD or REORGANIZE</a:t>
            </a:r>
          </a:p>
          <a:p>
            <a:pPr lvl="1"/>
            <a:r>
              <a:rPr lang="en-US" dirty="0" smtClean="0"/>
              <a:t>Rebuild </a:t>
            </a:r>
          </a:p>
          <a:p>
            <a:pPr lvl="2"/>
            <a:r>
              <a:rPr lang="en-US" dirty="0" smtClean="0"/>
              <a:t>good </a:t>
            </a:r>
            <a:r>
              <a:rPr lang="en-US" dirty="0"/>
              <a:t>for regularly scheduled </a:t>
            </a:r>
            <a:r>
              <a:rPr lang="en-US" dirty="0" smtClean="0"/>
              <a:t>downtime</a:t>
            </a:r>
          </a:p>
          <a:p>
            <a:pPr lvl="2"/>
            <a:r>
              <a:rPr lang="en-US" dirty="0" smtClean="0"/>
              <a:t>brand new index every time </a:t>
            </a:r>
          </a:p>
          <a:p>
            <a:pPr lvl="2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Reorganize </a:t>
            </a:r>
          </a:p>
          <a:p>
            <a:pPr lvl="2"/>
            <a:r>
              <a:rPr lang="en-US" dirty="0" smtClean="0"/>
              <a:t>more lightweight</a:t>
            </a:r>
          </a:p>
          <a:p>
            <a:pPr lvl="2"/>
            <a:r>
              <a:rPr lang="en-US" dirty="0" smtClean="0"/>
              <a:t>doesn’t require massive rollback if canceled, just stops where it is</a:t>
            </a:r>
          </a:p>
          <a:p>
            <a:r>
              <a:rPr lang="en-US" dirty="0" smtClean="0"/>
              <a:t>When adding indexes to </a:t>
            </a:r>
            <a:r>
              <a:rPr lang="en-US" dirty="0" err="1" smtClean="0"/>
              <a:t>dev</a:t>
            </a:r>
            <a:r>
              <a:rPr lang="en-US" dirty="0" smtClean="0"/>
              <a:t> tables/views, let DBA know so he/she can manage rebuilds/reorgs.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7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of selecting improper data types</a:t>
            </a:r>
          </a:p>
          <a:p>
            <a:pPr lvl="1"/>
            <a:r>
              <a:rPr lang="en-US" dirty="0" smtClean="0"/>
              <a:t>Significant </a:t>
            </a:r>
            <a:r>
              <a:rPr lang="en-US" dirty="0"/>
              <a:t>performance </a:t>
            </a:r>
            <a:r>
              <a:rPr lang="en-US" dirty="0" smtClean="0"/>
              <a:t>implications</a:t>
            </a:r>
          </a:p>
          <a:p>
            <a:pPr lvl="1"/>
            <a:r>
              <a:rPr lang="en-US" dirty="0"/>
              <a:t>Wasted </a:t>
            </a:r>
            <a:r>
              <a:rPr lang="en-US" dirty="0" smtClean="0"/>
              <a:t>space </a:t>
            </a:r>
            <a:r>
              <a:rPr lang="en-US" dirty="0"/>
              <a:t>and IO </a:t>
            </a:r>
          </a:p>
          <a:p>
            <a:pPr lvl="1"/>
            <a:r>
              <a:rPr lang="en-US" dirty="0" smtClean="0"/>
              <a:t>Beware Unicode </a:t>
            </a:r>
            <a:r>
              <a:rPr lang="en-US" dirty="0"/>
              <a:t>Data </a:t>
            </a:r>
            <a:r>
              <a:rPr lang="en-US" dirty="0" smtClean="0"/>
              <a:t>Types.</a:t>
            </a:r>
          </a:p>
        </p:txBody>
      </p:sp>
    </p:spTree>
    <p:extLst>
      <p:ext uri="{BB962C8B-B14F-4D97-AF65-F5344CB8AC3E}">
        <p14:creationId xmlns:p14="http://schemas.microsoft.com/office/powerpoint/2010/main" val="404030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SQLSaturday Powerpoint - New">
  <a:themeElements>
    <a:clrScheme name="Custom 1">
      <a:dk1>
        <a:sysClr val="windowText" lastClr="000000"/>
      </a:dk1>
      <a:lt1>
        <a:sysClr val="window" lastClr="FFFFFF"/>
      </a:lt1>
      <a:dk2>
        <a:srgbClr val="474947"/>
      </a:dk2>
      <a:lt2>
        <a:srgbClr val="EEECE1"/>
      </a:lt2>
      <a:accent1>
        <a:srgbClr val="163764"/>
      </a:accent1>
      <a:accent2>
        <a:srgbClr val="75982F"/>
      </a:accent2>
      <a:accent3>
        <a:srgbClr val="16223C"/>
      </a:accent3>
      <a:accent4>
        <a:srgbClr val="B18126"/>
      </a:accent4>
      <a:accent5>
        <a:srgbClr val="00517C"/>
      </a:accent5>
      <a:accent6>
        <a:srgbClr val="F79646"/>
      </a:accent6>
      <a:hlink>
        <a:srgbClr val="75982F"/>
      </a:hlink>
      <a:folHlink>
        <a:srgbClr val="7598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SQLSaturday Powerpoint - New</Template>
  <TotalTime>0</TotalTime>
  <Words>2529</Words>
  <Application>Microsoft Office PowerPoint</Application>
  <PresentationFormat>Custom</PresentationFormat>
  <Paragraphs>299</Paragraphs>
  <Slides>37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Corbel</vt:lpstr>
      <vt:lpstr>Wingdings</vt:lpstr>
      <vt:lpstr>SQLSaturday Powerpoint - New</vt:lpstr>
      <vt:lpstr>Make Your DBA Happy: 5 Habits Developers Can Implement Today</vt:lpstr>
      <vt:lpstr>Agenda</vt:lpstr>
      <vt:lpstr>About Me</vt:lpstr>
      <vt:lpstr>Database Construction &amp; Housekeeping</vt:lpstr>
      <vt:lpstr>Indexes</vt:lpstr>
      <vt:lpstr>Indexes</vt:lpstr>
      <vt:lpstr>Indexes</vt:lpstr>
      <vt:lpstr>Indexes</vt:lpstr>
      <vt:lpstr>Data Types</vt:lpstr>
      <vt:lpstr>Data Types</vt:lpstr>
      <vt:lpstr>Data Types</vt:lpstr>
      <vt:lpstr>Data Types</vt:lpstr>
      <vt:lpstr>Recovery Models &amp; Logging</vt:lpstr>
      <vt:lpstr>Recovery Models &amp; Logging</vt:lpstr>
      <vt:lpstr>Queries vs. Views</vt:lpstr>
      <vt:lpstr>PowerPoint Presentation</vt:lpstr>
      <vt:lpstr>Queries vs. Views</vt:lpstr>
      <vt:lpstr>SELECT * and DISTINCT</vt:lpstr>
      <vt:lpstr>SELECT * and DISTINCT</vt:lpstr>
      <vt:lpstr>PowerPoint Presentation</vt:lpstr>
      <vt:lpstr>Application Habits</vt:lpstr>
      <vt:lpstr>Managing Connections/Sessions</vt:lpstr>
      <vt:lpstr>Managing Connections/Sessions</vt:lpstr>
      <vt:lpstr>Type safety/input sanitization</vt:lpstr>
      <vt:lpstr>Type safety/input sanitization</vt:lpstr>
      <vt:lpstr>PowerPoint Presentation</vt:lpstr>
      <vt:lpstr>What Happens When We Assume?</vt:lpstr>
      <vt:lpstr>Resources are abundantly available</vt:lpstr>
      <vt:lpstr>The DBA knows what I’m doing</vt:lpstr>
      <vt:lpstr>I don’t need a dev/test environment</vt:lpstr>
      <vt:lpstr>PowerPoint Presentation</vt:lpstr>
      <vt:lpstr>Bridging the Role Gap</vt:lpstr>
      <vt:lpstr>Relationships</vt:lpstr>
      <vt:lpstr>Review</vt:lpstr>
      <vt:lpstr>Questions?</vt:lpstr>
      <vt:lpstr>Thank you Sponsors!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2014-02-19T17:10:26Z</dcterms:created>
  <dcterms:modified xsi:type="dcterms:W3CDTF">2015-02-28T20:05:26Z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TC028952619991</vt:lpwstr>
  </property>
</Properties>
</file>